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1"/>
  </p:notesMasterIdLst>
  <p:sldIdLst>
    <p:sldId id="256" r:id="rId2"/>
    <p:sldId id="270" r:id="rId3"/>
    <p:sldId id="257" r:id="rId4"/>
    <p:sldId id="260" r:id="rId5"/>
    <p:sldId id="258" r:id="rId6"/>
    <p:sldId id="259" r:id="rId7"/>
    <p:sldId id="269" r:id="rId8"/>
    <p:sldId id="262" r:id="rId9"/>
    <p:sldId id="261" r:id="rId10"/>
    <p:sldId id="273" r:id="rId11"/>
    <p:sldId id="274" r:id="rId12"/>
    <p:sldId id="264" r:id="rId13"/>
    <p:sldId id="276" r:id="rId14"/>
    <p:sldId id="263" r:id="rId15"/>
    <p:sldId id="277" r:id="rId16"/>
    <p:sldId id="265" r:id="rId17"/>
    <p:sldId id="275" r:id="rId18"/>
    <p:sldId id="267" r:id="rId19"/>
    <p:sldId id="272"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4660"/>
  </p:normalViewPr>
  <p:slideViewPr>
    <p:cSldViewPr snapToGrid="0">
      <p:cViewPr varScale="1">
        <p:scale>
          <a:sx n="58" d="100"/>
          <a:sy n="58" d="100"/>
        </p:scale>
        <p:origin x="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2FC0-A6DB-431E-AE2A-5857DE9C826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DC31322D-D1DB-4206-B267-F337FD867310}">
      <dgm:prSet phldrT="[Tekst]"/>
      <dgm:spPr/>
      <dgm:t>
        <a:bodyPr/>
        <a:lstStyle/>
        <a:p>
          <a:r>
            <a:rPr lang="nl-NL" sz="1800" dirty="0" smtClean="0"/>
            <a:t>Les 1 </a:t>
          </a:r>
          <a:endParaRPr lang="nl-NL" dirty="0"/>
        </a:p>
      </dgm:t>
    </dgm:pt>
    <dgm:pt modelId="{4E28543E-F222-44DB-B801-512CEDC75DD5}" type="parTrans" cxnId="{C0EE33C5-0E59-4E50-910C-7157EA9E16D3}">
      <dgm:prSet/>
      <dgm:spPr/>
      <dgm:t>
        <a:bodyPr/>
        <a:lstStyle/>
        <a:p>
          <a:endParaRPr lang="nl-NL"/>
        </a:p>
      </dgm:t>
    </dgm:pt>
    <dgm:pt modelId="{C83C452A-F1DC-487F-9572-AA6B624B5A00}" type="sibTrans" cxnId="{C0EE33C5-0E59-4E50-910C-7157EA9E16D3}">
      <dgm:prSet/>
      <dgm:spPr/>
      <dgm:t>
        <a:bodyPr/>
        <a:lstStyle/>
        <a:p>
          <a:endParaRPr lang="nl-NL"/>
        </a:p>
      </dgm:t>
    </dgm:pt>
    <dgm:pt modelId="{A48737F4-CEA6-457A-8659-A71F2FD1553F}">
      <dgm:prSet phldrT="[Tekst]"/>
      <dgm:spPr/>
      <dgm:t>
        <a:bodyPr/>
        <a:lstStyle/>
        <a:p>
          <a:r>
            <a:rPr lang="nl-NL" dirty="0" smtClean="0"/>
            <a:t>Opbouw lessenreeks</a:t>
          </a:r>
          <a:endParaRPr lang="nl-NL" dirty="0"/>
        </a:p>
      </dgm:t>
    </dgm:pt>
    <dgm:pt modelId="{3AA4E4EB-0821-4DB9-A99E-164F57AD3AAA}" type="parTrans" cxnId="{878ACD90-695F-4698-8DF7-05D919C19A8A}">
      <dgm:prSet/>
      <dgm:spPr/>
      <dgm:t>
        <a:bodyPr/>
        <a:lstStyle/>
        <a:p>
          <a:endParaRPr lang="nl-NL"/>
        </a:p>
      </dgm:t>
    </dgm:pt>
    <dgm:pt modelId="{612D752B-F48C-46AA-AD4E-4372B19C7E0A}" type="sibTrans" cxnId="{878ACD90-695F-4698-8DF7-05D919C19A8A}">
      <dgm:prSet/>
      <dgm:spPr/>
      <dgm:t>
        <a:bodyPr/>
        <a:lstStyle/>
        <a:p>
          <a:endParaRPr lang="nl-NL"/>
        </a:p>
      </dgm:t>
    </dgm:pt>
    <dgm:pt modelId="{AE4AB910-24B4-4358-9A32-2933423519F7}">
      <dgm:prSet phldrT="[Tekst]"/>
      <dgm:spPr/>
      <dgm:t>
        <a:bodyPr/>
        <a:lstStyle/>
        <a:p>
          <a:r>
            <a:rPr lang="nl-NL" dirty="0" smtClean="0"/>
            <a:t>Les 2</a:t>
          </a:r>
          <a:endParaRPr lang="nl-NL" dirty="0"/>
        </a:p>
      </dgm:t>
    </dgm:pt>
    <dgm:pt modelId="{D28C385D-E79E-410D-B18A-0AB038E59864}" type="parTrans" cxnId="{C2353CDF-407A-4894-8765-7B7719BF0C73}">
      <dgm:prSet/>
      <dgm:spPr/>
      <dgm:t>
        <a:bodyPr/>
        <a:lstStyle/>
        <a:p>
          <a:endParaRPr lang="nl-NL"/>
        </a:p>
      </dgm:t>
    </dgm:pt>
    <dgm:pt modelId="{03AC352B-D1B1-48AD-8AD6-5061D65DA009}" type="sibTrans" cxnId="{C2353CDF-407A-4894-8765-7B7719BF0C73}">
      <dgm:prSet/>
      <dgm:spPr/>
      <dgm:t>
        <a:bodyPr/>
        <a:lstStyle/>
        <a:p>
          <a:endParaRPr lang="nl-NL"/>
        </a:p>
      </dgm:t>
    </dgm:pt>
    <dgm:pt modelId="{5936A342-909B-4D14-AB61-67E75F27F3B1}">
      <dgm:prSet phldrT="[Tekst]"/>
      <dgm:spPr/>
      <dgm:t>
        <a:bodyPr/>
        <a:lstStyle/>
        <a:p>
          <a:r>
            <a:rPr lang="nl-NL" dirty="0" smtClean="0"/>
            <a:t>Bouwplan</a:t>
          </a:r>
          <a:endParaRPr lang="nl-NL" dirty="0"/>
        </a:p>
      </dgm:t>
    </dgm:pt>
    <dgm:pt modelId="{DEECB600-F128-4FB3-97CD-427C6A51E115}" type="parTrans" cxnId="{0CCE4B49-290F-4381-B43F-FD6D10E899F2}">
      <dgm:prSet/>
      <dgm:spPr/>
      <dgm:t>
        <a:bodyPr/>
        <a:lstStyle/>
        <a:p>
          <a:endParaRPr lang="nl-NL"/>
        </a:p>
      </dgm:t>
    </dgm:pt>
    <dgm:pt modelId="{656CEE8F-4D28-44F8-A265-6C12EF5153E9}" type="sibTrans" cxnId="{0CCE4B49-290F-4381-B43F-FD6D10E899F2}">
      <dgm:prSet/>
      <dgm:spPr/>
      <dgm:t>
        <a:bodyPr/>
        <a:lstStyle/>
        <a:p>
          <a:endParaRPr lang="nl-NL"/>
        </a:p>
      </dgm:t>
    </dgm:pt>
    <dgm:pt modelId="{A49B1A18-0C88-4450-9A01-8260AC001E99}">
      <dgm:prSet phldrT="[Tekst]"/>
      <dgm:spPr/>
      <dgm:t>
        <a:bodyPr/>
        <a:lstStyle/>
        <a:p>
          <a:r>
            <a:rPr lang="nl-NL" dirty="0" smtClean="0"/>
            <a:t>Les 3</a:t>
          </a:r>
          <a:endParaRPr lang="nl-NL" dirty="0"/>
        </a:p>
      </dgm:t>
    </dgm:pt>
    <dgm:pt modelId="{F372B934-9670-48E7-9E23-DAFD5BAA9E04}" type="parTrans" cxnId="{2A8C5126-E706-4ABD-B8F6-02515B686A45}">
      <dgm:prSet/>
      <dgm:spPr/>
      <dgm:t>
        <a:bodyPr/>
        <a:lstStyle/>
        <a:p>
          <a:endParaRPr lang="nl-NL"/>
        </a:p>
      </dgm:t>
    </dgm:pt>
    <dgm:pt modelId="{62B5103B-E513-4EC4-B2F1-61DE3D39AA84}" type="sibTrans" cxnId="{2A8C5126-E706-4ABD-B8F6-02515B686A45}">
      <dgm:prSet/>
      <dgm:spPr/>
      <dgm:t>
        <a:bodyPr/>
        <a:lstStyle/>
        <a:p>
          <a:endParaRPr lang="nl-NL"/>
        </a:p>
      </dgm:t>
    </dgm:pt>
    <dgm:pt modelId="{9283AAC7-EC50-41FF-97AD-2F1BADE83174}">
      <dgm:prSet phldrT="[Tekst]"/>
      <dgm:spPr/>
      <dgm:t>
        <a:bodyPr/>
        <a:lstStyle/>
        <a:p>
          <a:r>
            <a:rPr lang="nl-NL" dirty="0" smtClean="0"/>
            <a:t>Feedback</a:t>
          </a:r>
          <a:endParaRPr lang="nl-NL" dirty="0"/>
        </a:p>
      </dgm:t>
    </dgm:pt>
    <dgm:pt modelId="{72D48CA8-A4DC-44D2-9019-C7FB6DBD8C7A}" type="parTrans" cxnId="{ECF8A0FF-52A3-4535-83E7-B9C5A1FD675E}">
      <dgm:prSet/>
      <dgm:spPr/>
      <dgm:t>
        <a:bodyPr/>
        <a:lstStyle/>
        <a:p>
          <a:endParaRPr lang="nl-NL"/>
        </a:p>
      </dgm:t>
    </dgm:pt>
    <dgm:pt modelId="{EA821839-D12A-4F41-8BE7-8B2A18A9B290}" type="sibTrans" cxnId="{ECF8A0FF-52A3-4535-83E7-B9C5A1FD675E}">
      <dgm:prSet/>
      <dgm:spPr/>
      <dgm:t>
        <a:bodyPr/>
        <a:lstStyle/>
        <a:p>
          <a:endParaRPr lang="nl-NL"/>
        </a:p>
      </dgm:t>
    </dgm:pt>
    <dgm:pt modelId="{E055063C-DE62-498F-90DC-3325468D847B}">
      <dgm:prSet phldrT="[Tekst]"/>
      <dgm:spPr/>
      <dgm:t>
        <a:bodyPr/>
        <a:lstStyle/>
        <a:p>
          <a:r>
            <a:rPr lang="nl-NL" dirty="0" smtClean="0"/>
            <a:t>Betoog versie 1</a:t>
          </a:r>
          <a:endParaRPr lang="nl-NL" dirty="0"/>
        </a:p>
      </dgm:t>
    </dgm:pt>
    <dgm:pt modelId="{20652048-A5AA-4CCB-8986-C4EAC4042238}" type="parTrans" cxnId="{7DEEE642-9A58-41B2-8D02-0B6AF1D2D971}">
      <dgm:prSet/>
      <dgm:spPr/>
      <dgm:t>
        <a:bodyPr/>
        <a:lstStyle/>
        <a:p>
          <a:endParaRPr lang="nl-NL"/>
        </a:p>
      </dgm:t>
    </dgm:pt>
    <dgm:pt modelId="{A204AD14-2F74-4E90-8FC1-FD068CB61190}" type="sibTrans" cxnId="{7DEEE642-9A58-41B2-8D02-0B6AF1D2D971}">
      <dgm:prSet/>
      <dgm:spPr/>
      <dgm:t>
        <a:bodyPr/>
        <a:lstStyle/>
        <a:p>
          <a:endParaRPr lang="nl-NL"/>
        </a:p>
      </dgm:t>
    </dgm:pt>
    <dgm:pt modelId="{A31177A9-0039-4971-8ACB-6AA0440DC725}">
      <dgm:prSet phldrT="[Tekst]"/>
      <dgm:spPr/>
      <dgm:t>
        <a:bodyPr/>
        <a:lstStyle/>
        <a:p>
          <a:r>
            <a:rPr lang="nl-NL" dirty="0" smtClean="0"/>
            <a:t>Feiten, meningen, argumenten</a:t>
          </a:r>
          <a:endParaRPr lang="nl-NL" dirty="0"/>
        </a:p>
      </dgm:t>
    </dgm:pt>
    <dgm:pt modelId="{55F69091-A5ED-4A38-8219-E59D0BB3BC8E}" type="parTrans" cxnId="{2A02FC17-B3EF-4EB1-8C91-0311B8D9F75A}">
      <dgm:prSet/>
      <dgm:spPr/>
      <dgm:t>
        <a:bodyPr/>
        <a:lstStyle/>
        <a:p>
          <a:endParaRPr lang="nl-NL"/>
        </a:p>
      </dgm:t>
    </dgm:pt>
    <dgm:pt modelId="{DAEEA912-0D91-4773-A8F5-FFBF5090C515}" type="sibTrans" cxnId="{2A02FC17-B3EF-4EB1-8C91-0311B8D9F75A}">
      <dgm:prSet/>
      <dgm:spPr/>
      <dgm:t>
        <a:bodyPr/>
        <a:lstStyle/>
        <a:p>
          <a:endParaRPr lang="nl-NL"/>
        </a:p>
      </dgm:t>
    </dgm:pt>
    <dgm:pt modelId="{B1C6F025-C92A-4342-A7B0-BD1659AA92FA}">
      <dgm:prSet/>
      <dgm:spPr/>
      <dgm:t>
        <a:bodyPr/>
        <a:lstStyle/>
        <a:p>
          <a:r>
            <a:rPr lang="nl-NL" dirty="0" smtClean="0"/>
            <a:t>Les 4</a:t>
          </a:r>
          <a:endParaRPr lang="nl-NL" dirty="0"/>
        </a:p>
      </dgm:t>
    </dgm:pt>
    <dgm:pt modelId="{F1FE33FA-17C5-49FF-B211-71991FFAA98B}" type="parTrans" cxnId="{593EF337-9F9C-48F4-BE12-249425F4E695}">
      <dgm:prSet/>
      <dgm:spPr/>
      <dgm:t>
        <a:bodyPr/>
        <a:lstStyle/>
        <a:p>
          <a:endParaRPr lang="nl-NL"/>
        </a:p>
      </dgm:t>
    </dgm:pt>
    <dgm:pt modelId="{217155BB-4AC1-4D44-9BBC-4A73B4318A9E}" type="sibTrans" cxnId="{593EF337-9F9C-48F4-BE12-249425F4E695}">
      <dgm:prSet/>
      <dgm:spPr/>
      <dgm:t>
        <a:bodyPr/>
        <a:lstStyle/>
        <a:p>
          <a:endParaRPr lang="nl-NL"/>
        </a:p>
      </dgm:t>
    </dgm:pt>
    <dgm:pt modelId="{DE8E52A5-D72C-475C-BB0D-16CFB49C4CCE}">
      <dgm:prSet/>
      <dgm:spPr/>
      <dgm:t>
        <a:bodyPr/>
        <a:lstStyle/>
        <a:p>
          <a:r>
            <a:rPr lang="nl-NL" dirty="0" smtClean="0"/>
            <a:t>Les 5</a:t>
          </a:r>
          <a:endParaRPr lang="nl-NL" dirty="0"/>
        </a:p>
      </dgm:t>
    </dgm:pt>
    <dgm:pt modelId="{7733FD5E-D3DB-43B9-BFC3-C70F84BB057F}" type="parTrans" cxnId="{0818755A-0250-4158-A5E8-13E46FE40EEA}">
      <dgm:prSet/>
      <dgm:spPr/>
      <dgm:t>
        <a:bodyPr/>
        <a:lstStyle/>
        <a:p>
          <a:endParaRPr lang="nl-NL"/>
        </a:p>
      </dgm:t>
    </dgm:pt>
    <dgm:pt modelId="{77B87D4C-BF17-4F01-B607-83DFDBAB3A53}" type="sibTrans" cxnId="{0818755A-0250-4158-A5E8-13E46FE40EEA}">
      <dgm:prSet/>
      <dgm:spPr/>
      <dgm:t>
        <a:bodyPr/>
        <a:lstStyle/>
        <a:p>
          <a:endParaRPr lang="nl-NL"/>
        </a:p>
      </dgm:t>
    </dgm:pt>
    <dgm:pt modelId="{D09EB2D9-02CA-4CD3-A40A-C40C040FE934}">
      <dgm:prSet/>
      <dgm:spPr/>
      <dgm:t>
        <a:bodyPr/>
        <a:lstStyle/>
        <a:p>
          <a:r>
            <a:rPr lang="nl-NL" dirty="0" smtClean="0"/>
            <a:t>Betoog versie 2</a:t>
          </a:r>
          <a:endParaRPr lang="nl-NL" dirty="0"/>
        </a:p>
      </dgm:t>
    </dgm:pt>
    <dgm:pt modelId="{1B91EBC5-ECE8-4B93-84C1-F6EFD62566F3}" type="parTrans" cxnId="{DD55CC2F-494D-46E0-A0BE-65F59FE4FC72}">
      <dgm:prSet/>
      <dgm:spPr/>
      <dgm:t>
        <a:bodyPr/>
        <a:lstStyle/>
        <a:p>
          <a:endParaRPr lang="nl-NL"/>
        </a:p>
      </dgm:t>
    </dgm:pt>
    <dgm:pt modelId="{29D53C65-5505-4903-91FF-0B661A8CF5D2}" type="sibTrans" cxnId="{DD55CC2F-494D-46E0-A0BE-65F59FE4FC72}">
      <dgm:prSet/>
      <dgm:spPr/>
      <dgm:t>
        <a:bodyPr/>
        <a:lstStyle/>
        <a:p>
          <a:endParaRPr lang="nl-NL"/>
        </a:p>
      </dgm:t>
    </dgm:pt>
    <dgm:pt modelId="{9D1F49E1-002D-4469-B957-917FD1E92244}">
      <dgm:prSet/>
      <dgm:spPr/>
      <dgm:t>
        <a:bodyPr/>
        <a:lstStyle/>
        <a:p>
          <a:r>
            <a:rPr lang="nl-NL" dirty="0" smtClean="0"/>
            <a:t>Extra mogelijkheid</a:t>
          </a:r>
          <a:endParaRPr lang="nl-NL" dirty="0"/>
        </a:p>
      </dgm:t>
    </dgm:pt>
    <dgm:pt modelId="{C44ABADB-8AE1-49EA-B72A-0C81A41C6E71}" type="parTrans" cxnId="{471B4507-8B5E-4468-AD4B-3EADE575721F}">
      <dgm:prSet/>
      <dgm:spPr/>
      <dgm:t>
        <a:bodyPr/>
        <a:lstStyle/>
        <a:p>
          <a:endParaRPr lang="nl-NL"/>
        </a:p>
      </dgm:t>
    </dgm:pt>
    <dgm:pt modelId="{FDB12319-AB18-4586-852E-4143A192142A}" type="sibTrans" cxnId="{471B4507-8B5E-4468-AD4B-3EADE575721F}">
      <dgm:prSet/>
      <dgm:spPr/>
      <dgm:t>
        <a:bodyPr/>
        <a:lstStyle/>
        <a:p>
          <a:endParaRPr lang="nl-NL"/>
        </a:p>
      </dgm:t>
    </dgm:pt>
    <dgm:pt modelId="{024EE2D0-2482-44C6-B6A7-14196B12EAB3}" type="pres">
      <dgm:prSet presAssocID="{66512FC0-A6DB-431E-AE2A-5857DE9C826D}" presName="linearFlow" presStyleCnt="0">
        <dgm:presLayoutVars>
          <dgm:dir/>
          <dgm:animLvl val="lvl"/>
          <dgm:resizeHandles val="exact"/>
        </dgm:presLayoutVars>
      </dgm:prSet>
      <dgm:spPr/>
    </dgm:pt>
    <dgm:pt modelId="{38C197D1-AE9A-4EF5-A660-205D07661AB4}" type="pres">
      <dgm:prSet presAssocID="{DC31322D-D1DB-4206-B267-F337FD867310}" presName="composite" presStyleCnt="0"/>
      <dgm:spPr/>
    </dgm:pt>
    <dgm:pt modelId="{475E3D25-4F31-4ADA-AE28-9C19F8588BF4}" type="pres">
      <dgm:prSet presAssocID="{DC31322D-D1DB-4206-B267-F337FD867310}" presName="parentText" presStyleLbl="alignNode1" presStyleIdx="0" presStyleCnt="5">
        <dgm:presLayoutVars>
          <dgm:chMax val="1"/>
          <dgm:bulletEnabled val="1"/>
        </dgm:presLayoutVars>
      </dgm:prSet>
      <dgm:spPr/>
    </dgm:pt>
    <dgm:pt modelId="{1B6CD9D8-38D1-4B56-A36E-FD0A59CE30CD}" type="pres">
      <dgm:prSet presAssocID="{DC31322D-D1DB-4206-B267-F337FD867310}" presName="descendantText" presStyleLbl="alignAcc1" presStyleIdx="0" presStyleCnt="5">
        <dgm:presLayoutVars>
          <dgm:bulletEnabled val="1"/>
        </dgm:presLayoutVars>
      </dgm:prSet>
      <dgm:spPr/>
      <dgm:t>
        <a:bodyPr/>
        <a:lstStyle/>
        <a:p>
          <a:endParaRPr lang="nl-NL"/>
        </a:p>
      </dgm:t>
    </dgm:pt>
    <dgm:pt modelId="{AFD184B6-12B1-4B08-BADC-03CC3F105A64}" type="pres">
      <dgm:prSet presAssocID="{C83C452A-F1DC-487F-9572-AA6B624B5A00}" presName="sp" presStyleCnt="0"/>
      <dgm:spPr/>
    </dgm:pt>
    <dgm:pt modelId="{139C9ED9-9710-4613-9CAF-4D1E06384065}" type="pres">
      <dgm:prSet presAssocID="{AE4AB910-24B4-4358-9A32-2933423519F7}" presName="composite" presStyleCnt="0"/>
      <dgm:spPr/>
    </dgm:pt>
    <dgm:pt modelId="{D2C805B4-C98F-4895-8967-BD306EBC0205}" type="pres">
      <dgm:prSet presAssocID="{AE4AB910-24B4-4358-9A32-2933423519F7}" presName="parentText" presStyleLbl="alignNode1" presStyleIdx="1" presStyleCnt="5">
        <dgm:presLayoutVars>
          <dgm:chMax val="1"/>
          <dgm:bulletEnabled val="1"/>
        </dgm:presLayoutVars>
      </dgm:prSet>
      <dgm:spPr/>
    </dgm:pt>
    <dgm:pt modelId="{40B2C61D-371E-4622-841B-F442EB0AF8AA}" type="pres">
      <dgm:prSet presAssocID="{AE4AB910-24B4-4358-9A32-2933423519F7}" presName="descendantText" presStyleLbl="alignAcc1" presStyleIdx="1" presStyleCnt="5" custLinFactNeighborX="3050">
        <dgm:presLayoutVars>
          <dgm:bulletEnabled val="1"/>
        </dgm:presLayoutVars>
      </dgm:prSet>
      <dgm:spPr/>
      <dgm:t>
        <a:bodyPr/>
        <a:lstStyle/>
        <a:p>
          <a:endParaRPr lang="nl-NL"/>
        </a:p>
      </dgm:t>
    </dgm:pt>
    <dgm:pt modelId="{806BCDA7-2D0B-46B4-8912-8D121AED1C28}" type="pres">
      <dgm:prSet presAssocID="{03AC352B-D1B1-48AD-8AD6-5061D65DA009}" presName="sp" presStyleCnt="0"/>
      <dgm:spPr/>
    </dgm:pt>
    <dgm:pt modelId="{91E52421-FD75-4E2A-A308-18C0E20624BC}" type="pres">
      <dgm:prSet presAssocID="{A49B1A18-0C88-4450-9A01-8260AC001E99}" presName="composite" presStyleCnt="0"/>
      <dgm:spPr/>
    </dgm:pt>
    <dgm:pt modelId="{053C4BFD-1C05-4B8D-8FB9-7A7526E16BA6}" type="pres">
      <dgm:prSet presAssocID="{A49B1A18-0C88-4450-9A01-8260AC001E99}" presName="parentText" presStyleLbl="alignNode1" presStyleIdx="2" presStyleCnt="5">
        <dgm:presLayoutVars>
          <dgm:chMax val="1"/>
          <dgm:bulletEnabled val="1"/>
        </dgm:presLayoutVars>
      </dgm:prSet>
      <dgm:spPr/>
    </dgm:pt>
    <dgm:pt modelId="{8AC1F728-24B3-485F-A487-F8CE7E5207BA}" type="pres">
      <dgm:prSet presAssocID="{A49B1A18-0C88-4450-9A01-8260AC001E99}" presName="descendantText" presStyleLbl="alignAcc1" presStyleIdx="2" presStyleCnt="5" custAng="0">
        <dgm:presLayoutVars>
          <dgm:bulletEnabled val="1"/>
        </dgm:presLayoutVars>
      </dgm:prSet>
      <dgm:spPr/>
    </dgm:pt>
    <dgm:pt modelId="{86AB98F0-984F-468E-AA48-FC93C04A3CC2}" type="pres">
      <dgm:prSet presAssocID="{62B5103B-E513-4EC4-B2F1-61DE3D39AA84}" presName="sp" presStyleCnt="0"/>
      <dgm:spPr/>
    </dgm:pt>
    <dgm:pt modelId="{6DBF65E0-BD34-45C7-A588-1E9709377771}" type="pres">
      <dgm:prSet presAssocID="{B1C6F025-C92A-4342-A7B0-BD1659AA92FA}" presName="composite" presStyleCnt="0"/>
      <dgm:spPr/>
    </dgm:pt>
    <dgm:pt modelId="{9D78A571-2E4B-4C89-9B07-6F3A9FFD00BE}" type="pres">
      <dgm:prSet presAssocID="{B1C6F025-C92A-4342-A7B0-BD1659AA92FA}" presName="parentText" presStyleLbl="alignNode1" presStyleIdx="3" presStyleCnt="5" custLinFactNeighborY="0">
        <dgm:presLayoutVars>
          <dgm:chMax val="1"/>
          <dgm:bulletEnabled val="1"/>
        </dgm:presLayoutVars>
      </dgm:prSet>
      <dgm:spPr/>
    </dgm:pt>
    <dgm:pt modelId="{B6B3BFB4-E355-4FF1-A429-AD7949986B78}" type="pres">
      <dgm:prSet presAssocID="{B1C6F025-C92A-4342-A7B0-BD1659AA92FA}" presName="descendantText" presStyleLbl="alignAcc1" presStyleIdx="3" presStyleCnt="5">
        <dgm:presLayoutVars>
          <dgm:bulletEnabled val="1"/>
        </dgm:presLayoutVars>
      </dgm:prSet>
      <dgm:spPr/>
      <dgm:t>
        <a:bodyPr/>
        <a:lstStyle/>
        <a:p>
          <a:endParaRPr lang="nl-NL"/>
        </a:p>
      </dgm:t>
    </dgm:pt>
    <dgm:pt modelId="{5AE66117-6E55-4B6D-97C4-43048EB69EBF}" type="pres">
      <dgm:prSet presAssocID="{217155BB-4AC1-4D44-9BBC-4A73B4318A9E}" presName="sp" presStyleCnt="0"/>
      <dgm:spPr/>
    </dgm:pt>
    <dgm:pt modelId="{0BC5DB4C-32CF-45FA-909E-1585D4F36910}" type="pres">
      <dgm:prSet presAssocID="{DE8E52A5-D72C-475C-BB0D-16CFB49C4CCE}" presName="composite" presStyleCnt="0"/>
      <dgm:spPr/>
    </dgm:pt>
    <dgm:pt modelId="{CCAE7AC2-2AB2-478A-97EA-E4A87D29A493}" type="pres">
      <dgm:prSet presAssocID="{DE8E52A5-D72C-475C-BB0D-16CFB49C4CCE}" presName="parentText" presStyleLbl="alignNode1" presStyleIdx="4" presStyleCnt="5">
        <dgm:presLayoutVars>
          <dgm:chMax val="1"/>
          <dgm:bulletEnabled val="1"/>
        </dgm:presLayoutVars>
      </dgm:prSet>
      <dgm:spPr/>
      <dgm:t>
        <a:bodyPr/>
        <a:lstStyle/>
        <a:p>
          <a:endParaRPr lang="nl-NL"/>
        </a:p>
      </dgm:t>
    </dgm:pt>
    <dgm:pt modelId="{E38F1480-B83B-486E-B31B-6F5E818B9A26}" type="pres">
      <dgm:prSet presAssocID="{DE8E52A5-D72C-475C-BB0D-16CFB49C4CCE}" presName="descendantText" presStyleLbl="alignAcc1" presStyleIdx="4" presStyleCnt="5">
        <dgm:presLayoutVars>
          <dgm:bulletEnabled val="1"/>
        </dgm:presLayoutVars>
      </dgm:prSet>
      <dgm:spPr/>
      <dgm:t>
        <a:bodyPr/>
        <a:lstStyle/>
        <a:p>
          <a:endParaRPr lang="nl-NL"/>
        </a:p>
      </dgm:t>
    </dgm:pt>
  </dgm:ptLst>
  <dgm:cxnLst>
    <dgm:cxn modelId="{E4CBB5B6-8245-47C4-8A10-0EF6B7DEF116}" type="presOf" srcId="{B1C6F025-C92A-4342-A7B0-BD1659AA92FA}" destId="{9D78A571-2E4B-4C89-9B07-6F3A9FFD00BE}" srcOrd="0" destOrd="0" presId="urn:microsoft.com/office/officeart/2005/8/layout/chevron2"/>
    <dgm:cxn modelId="{471B4507-8B5E-4468-AD4B-3EADE575721F}" srcId="{DE8E52A5-D72C-475C-BB0D-16CFB49C4CCE}" destId="{9D1F49E1-002D-4469-B957-917FD1E92244}" srcOrd="0" destOrd="0" parTransId="{C44ABADB-8AE1-49EA-B72A-0C81A41C6E71}" sibTransId="{FDB12319-AB18-4586-852E-4143A192142A}"/>
    <dgm:cxn modelId="{4D456D9C-3624-4222-B648-DE7F2AE90DC6}" type="presOf" srcId="{A31177A9-0039-4971-8ACB-6AA0440DC725}" destId="{1B6CD9D8-38D1-4B56-A36E-FD0A59CE30CD}" srcOrd="0" destOrd="1" presId="urn:microsoft.com/office/officeart/2005/8/layout/chevron2"/>
    <dgm:cxn modelId="{4F2A1978-F9B7-48E8-9276-A4BC8160D42C}" type="presOf" srcId="{DC31322D-D1DB-4206-B267-F337FD867310}" destId="{475E3D25-4F31-4ADA-AE28-9C19F8588BF4}" srcOrd="0" destOrd="0" presId="urn:microsoft.com/office/officeart/2005/8/layout/chevron2"/>
    <dgm:cxn modelId="{FC6BCFAA-CFCE-48B3-961C-0F896A71E621}" type="presOf" srcId="{9D1F49E1-002D-4469-B957-917FD1E92244}" destId="{E38F1480-B83B-486E-B31B-6F5E818B9A26}" srcOrd="0" destOrd="0" presId="urn:microsoft.com/office/officeart/2005/8/layout/chevron2"/>
    <dgm:cxn modelId="{C2353CDF-407A-4894-8765-7B7719BF0C73}" srcId="{66512FC0-A6DB-431E-AE2A-5857DE9C826D}" destId="{AE4AB910-24B4-4358-9A32-2933423519F7}" srcOrd="1" destOrd="0" parTransId="{D28C385D-E79E-410D-B18A-0AB038E59864}" sibTransId="{03AC352B-D1B1-48AD-8AD6-5061D65DA009}"/>
    <dgm:cxn modelId="{593EF337-9F9C-48F4-BE12-249425F4E695}" srcId="{66512FC0-A6DB-431E-AE2A-5857DE9C826D}" destId="{B1C6F025-C92A-4342-A7B0-BD1659AA92FA}" srcOrd="3" destOrd="0" parTransId="{F1FE33FA-17C5-49FF-B211-71991FFAA98B}" sibTransId="{217155BB-4AC1-4D44-9BBC-4A73B4318A9E}"/>
    <dgm:cxn modelId="{878ACD90-695F-4698-8DF7-05D919C19A8A}" srcId="{DC31322D-D1DB-4206-B267-F337FD867310}" destId="{A48737F4-CEA6-457A-8659-A71F2FD1553F}" srcOrd="0" destOrd="0" parTransId="{3AA4E4EB-0821-4DB9-A99E-164F57AD3AAA}" sibTransId="{612D752B-F48C-46AA-AD4E-4372B19C7E0A}"/>
    <dgm:cxn modelId="{2A02FC17-B3EF-4EB1-8C91-0311B8D9F75A}" srcId="{DC31322D-D1DB-4206-B267-F337FD867310}" destId="{A31177A9-0039-4971-8ACB-6AA0440DC725}" srcOrd="1" destOrd="0" parTransId="{55F69091-A5ED-4A38-8219-E59D0BB3BC8E}" sibTransId="{DAEEA912-0D91-4773-A8F5-FFBF5090C515}"/>
    <dgm:cxn modelId="{DD55CC2F-494D-46E0-A0BE-65F59FE4FC72}" srcId="{B1C6F025-C92A-4342-A7B0-BD1659AA92FA}" destId="{D09EB2D9-02CA-4CD3-A40A-C40C040FE934}" srcOrd="0" destOrd="0" parTransId="{1B91EBC5-ECE8-4B93-84C1-F6EFD62566F3}" sibTransId="{29D53C65-5505-4903-91FF-0B661A8CF5D2}"/>
    <dgm:cxn modelId="{7DEEE642-9A58-41B2-8D02-0B6AF1D2D971}" srcId="{A49B1A18-0C88-4450-9A01-8260AC001E99}" destId="{E055063C-DE62-498F-90DC-3325468D847B}" srcOrd="1" destOrd="0" parTransId="{20652048-A5AA-4CCB-8986-C4EAC4042238}" sibTransId="{A204AD14-2F74-4E90-8FC1-FD068CB61190}"/>
    <dgm:cxn modelId="{634E8533-15A3-4B22-8BE3-0A8A8C4FA9C6}" type="presOf" srcId="{A49B1A18-0C88-4450-9A01-8260AC001E99}" destId="{053C4BFD-1C05-4B8D-8FB9-7A7526E16BA6}" srcOrd="0" destOrd="0" presId="urn:microsoft.com/office/officeart/2005/8/layout/chevron2"/>
    <dgm:cxn modelId="{C0EE33C5-0E59-4E50-910C-7157EA9E16D3}" srcId="{66512FC0-A6DB-431E-AE2A-5857DE9C826D}" destId="{DC31322D-D1DB-4206-B267-F337FD867310}" srcOrd="0" destOrd="0" parTransId="{4E28543E-F222-44DB-B801-512CEDC75DD5}" sibTransId="{C83C452A-F1DC-487F-9572-AA6B624B5A00}"/>
    <dgm:cxn modelId="{E91FD350-920B-47E0-8C0F-1EF81596D8B3}" type="presOf" srcId="{A48737F4-CEA6-457A-8659-A71F2FD1553F}" destId="{1B6CD9D8-38D1-4B56-A36E-FD0A59CE30CD}" srcOrd="0" destOrd="0" presId="urn:microsoft.com/office/officeart/2005/8/layout/chevron2"/>
    <dgm:cxn modelId="{A5A75C07-6CBA-4132-8D05-56F3546B9ADD}" type="presOf" srcId="{AE4AB910-24B4-4358-9A32-2933423519F7}" destId="{D2C805B4-C98F-4895-8967-BD306EBC0205}" srcOrd="0" destOrd="0" presId="urn:microsoft.com/office/officeart/2005/8/layout/chevron2"/>
    <dgm:cxn modelId="{0818755A-0250-4158-A5E8-13E46FE40EEA}" srcId="{66512FC0-A6DB-431E-AE2A-5857DE9C826D}" destId="{DE8E52A5-D72C-475C-BB0D-16CFB49C4CCE}" srcOrd="4" destOrd="0" parTransId="{7733FD5E-D3DB-43B9-BFC3-C70F84BB057F}" sibTransId="{77B87D4C-BF17-4F01-B607-83DFDBAB3A53}"/>
    <dgm:cxn modelId="{ECF8A0FF-52A3-4535-83E7-B9C5A1FD675E}" srcId="{A49B1A18-0C88-4450-9A01-8260AC001E99}" destId="{9283AAC7-EC50-41FF-97AD-2F1BADE83174}" srcOrd="0" destOrd="0" parTransId="{72D48CA8-A4DC-44D2-9019-C7FB6DBD8C7A}" sibTransId="{EA821839-D12A-4F41-8BE7-8B2A18A9B290}"/>
    <dgm:cxn modelId="{DAE5FCAB-AB49-4EB3-A1DE-33AD952389BE}" type="presOf" srcId="{5936A342-909B-4D14-AB61-67E75F27F3B1}" destId="{40B2C61D-371E-4622-841B-F442EB0AF8AA}" srcOrd="0" destOrd="0" presId="urn:microsoft.com/office/officeart/2005/8/layout/chevron2"/>
    <dgm:cxn modelId="{8027EF83-EA18-4BC6-985A-7FEDA89B5FE2}" type="presOf" srcId="{66512FC0-A6DB-431E-AE2A-5857DE9C826D}" destId="{024EE2D0-2482-44C6-B6A7-14196B12EAB3}" srcOrd="0" destOrd="0" presId="urn:microsoft.com/office/officeart/2005/8/layout/chevron2"/>
    <dgm:cxn modelId="{2A8C5126-E706-4ABD-B8F6-02515B686A45}" srcId="{66512FC0-A6DB-431E-AE2A-5857DE9C826D}" destId="{A49B1A18-0C88-4450-9A01-8260AC001E99}" srcOrd="2" destOrd="0" parTransId="{F372B934-9670-48E7-9E23-DAFD5BAA9E04}" sibTransId="{62B5103B-E513-4EC4-B2F1-61DE3D39AA84}"/>
    <dgm:cxn modelId="{B6009895-AA8A-44A4-BDCE-44A7363EF7AE}" type="presOf" srcId="{D09EB2D9-02CA-4CD3-A40A-C40C040FE934}" destId="{B6B3BFB4-E355-4FF1-A429-AD7949986B78}" srcOrd="0" destOrd="0" presId="urn:microsoft.com/office/officeart/2005/8/layout/chevron2"/>
    <dgm:cxn modelId="{F9108F99-A9F9-4459-B52E-3E274D55664F}" type="presOf" srcId="{9283AAC7-EC50-41FF-97AD-2F1BADE83174}" destId="{8AC1F728-24B3-485F-A487-F8CE7E5207BA}" srcOrd="0" destOrd="0" presId="urn:microsoft.com/office/officeart/2005/8/layout/chevron2"/>
    <dgm:cxn modelId="{CF56D555-C154-4F8B-B1D9-B1091287E0E3}" type="presOf" srcId="{E055063C-DE62-498F-90DC-3325468D847B}" destId="{8AC1F728-24B3-485F-A487-F8CE7E5207BA}" srcOrd="0" destOrd="1" presId="urn:microsoft.com/office/officeart/2005/8/layout/chevron2"/>
    <dgm:cxn modelId="{0CCE4B49-290F-4381-B43F-FD6D10E899F2}" srcId="{AE4AB910-24B4-4358-9A32-2933423519F7}" destId="{5936A342-909B-4D14-AB61-67E75F27F3B1}" srcOrd="0" destOrd="0" parTransId="{DEECB600-F128-4FB3-97CD-427C6A51E115}" sibTransId="{656CEE8F-4D28-44F8-A265-6C12EF5153E9}"/>
    <dgm:cxn modelId="{C5CC3DF8-E99A-4E92-8BE4-1B1900CB84D1}" type="presOf" srcId="{DE8E52A5-D72C-475C-BB0D-16CFB49C4CCE}" destId="{CCAE7AC2-2AB2-478A-97EA-E4A87D29A493}" srcOrd="0" destOrd="0" presId="urn:microsoft.com/office/officeart/2005/8/layout/chevron2"/>
    <dgm:cxn modelId="{39793862-0206-48C4-9745-AF2B16FBFD33}" type="presParOf" srcId="{024EE2D0-2482-44C6-B6A7-14196B12EAB3}" destId="{38C197D1-AE9A-4EF5-A660-205D07661AB4}" srcOrd="0" destOrd="0" presId="urn:microsoft.com/office/officeart/2005/8/layout/chevron2"/>
    <dgm:cxn modelId="{B6F8817B-935A-48C7-BCF4-9A9FAADC0B88}" type="presParOf" srcId="{38C197D1-AE9A-4EF5-A660-205D07661AB4}" destId="{475E3D25-4F31-4ADA-AE28-9C19F8588BF4}" srcOrd="0" destOrd="0" presId="urn:microsoft.com/office/officeart/2005/8/layout/chevron2"/>
    <dgm:cxn modelId="{4BEC3C0F-3B72-4723-8815-D4C3C84FD066}" type="presParOf" srcId="{38C197D1-AE9A-4EF5-A660-205D07661AB4}" destId="{1B6CD9D8-38D1-4B56-A36E-FD0A59CE30CD}" srcOrd="1" destOrd="0" presId="urn:microsoft.com/office/officeart/2005/8/layout/chevron2"/>
    <dgm:cxn modelId="{D84304B6-D557-4DDC-AE5C-8E16AFB96B39}" type="presParOf" srcId="{024EE2D0-2482-44C6-B6A7-14196B12EAB3}" destId="{AFD184B6-12B1-4B08-BADC-03CC3F105A64}" srcOrd="1" destOrd="0" presId="urn:microsoft.com/office/officeart/2005/8/layout/chevron2"/>
    <dgm:cxn modelId="{5AC39AB8-1A03-4D3B-82DB-5825E1B53BFE}" type="presParOf" srcId="{024EE2D0-2482-44C6-B6A7-14196B12EAB3}" destId="{139C9ED9-9710-4613-9CAF-4D1E06384065}" srcOrd="2" destOrd="0" presId="urn:microsoft.com/office/officeart/2005/8/layout/chevron2"/>
    <dgm:cxn modelId="{C7646258-B280-4615-8B6F-A3F156684356}" type="presParOf" srcId="{139C9ED9-9710-4613-9CAF-4D1E06384065}" destId="{D2C805B4-C98F-4895-8967-BD306EBC0205}" srcOrd="0" destOrd="0" presId="urn:microsoft.com/office/officeart/2005/8/layout/chevron2"/>
    <dgm:cxn modelId="{4608E55D-995F-4EBF-9F87-D7EAFB8C5196}" type="presParOf" srcId="{139C9ED9-9710-4613-9CAF-4D1E06384065}" destId="{40B2C61D-371E-4622-841B-F442EB0AF8AA}" srcOrd="1" destOrd="0" presId="urn:microsoft.com/office/officeart/2005/8/layout/chevron2"/>
    <dgm:cxn modelId="{BDB67E67-87DF-4F91-96DE-B9478EF8EFFA}" type="presParOf" srcId="{024EE2D0-2482-44C6-B6A7-14196B12EAB3}" destId="{806BCDA7-2D0B-46B4-8912-8D121AED1C28}" srcOrd="3" destOrd="0" presId="urn:microsoft.com/office/officeart/2005/8/layout/chevron2"/>
    <dgm:cxn modelId="{148249B3-18E2-47DE-B0F3-7F46780BD987}" type="presParOf" srcId="{024EE2D0-2482-44C6-B6A7-14196B12EAB3}" destId="{91E52421-FD75-4E2A-A308-18C0E20624BC}" srcOrd="4" destOrd="0" presId="urn:microsoft.com/office/officeart/2005/8/layout/chevron2"/>
    <dgm:cxn modelId="{4951D18C-DDB2-4812-8248-641680024569}" type="presParOf" srcId="{91E52421-FD75-4E2A-A308-18C0E20624BC}" destId="{053C4BFD-1C05-4B8D-8FB9-7A7526E16BA6}" srcOrd="0" destOrd="0" presId="urn:microsoft.com/office/officeart/2005/8/layout/chevron2"/>
    <dgm:cxn modelId="{132AB991-072C-440F-A8FA-3837FD65E584}" type="presParOf" srcId="{91E52421-FD75-4E2A-A308-18C0E20624BC}" destId="{8AC1F728-24B3-485F-A487-F8CE7E5207BA}" srcOrd="1" destOrd="0" presId="urn:microsoft.com/office/officeart/2005/8/layout/chevron2"/>
    <dgm:cxn modelId="{FDC590A3-0109-49B8-B758-5045096424D1}" type="presParOf" srcId="{024EE2D0-2482-44C6-B6A7-14196B12EAB3}" destId="{86AB98F0-984F-468E-AA48-FC93C04A3CC2}" srcOrd="5" destOrd="0" presId="urn:microsoft.com/office/officeart/2005/8/layout/chevron2"/>
    <dgm:cxn modelId="{3144DD81-2F67-4EE6-9E4B-D795B619C4BA}" type="presParOf" srcId="{024EE2D0-2482-44C6-B6A7-14196B12EAB3}" destId="{6DBF65E0-BD34-45C7-A588-1E9709377771}" srcOrd="6" destOrd="0" presId="urn:microsoft.com/office/officeart/2005/8/layout/chevron2"/>
    <dgm:cxn modelId="{F0D33CCA-62A6-448E-B74D-3CDBA6DA83ED}" type="presParOf" srcId="{6DBF65E0-BD34-45C7-A588-1E9709377771}" destId="{9D78A571-2E4B-4C89-9B07-6F3A9FFD00BE}" srcOrd="0" destOrd="0" presId="urn:microsoft.com/office/officeart/2005/8/layout/chevron2"/>
    <dgm:cxn modelId="{61E346C4-A197-4F1B-B7A6-F2CAA258FB48}" type="presParOf" srcId="{6DBF65E0-BD34-45C7-A588-1E9709377771}" destId="{B6B3BFB4-E355-4FF1-A429-AD7949986B78}" srcOrd="1" destOrd="0" presId="urn:microsoft.com/office/officeart/2005/8/layout/chevron2"/>
    <dgm:cxn modelId="{8548B25A-0672-4B90-A811-5180A9A843F7}" type="presParOf" srcId="{024EE2D0-2482-44C6-B6A7-14196B12EAB3}" destId="{5AE66117-6E55-4B6D-97C4-43048EB69EBF}" srcOrd="7" destOrd="0" presId="urn:microsoft.com/office/officeart/2005/8/layout/chevron2"/>
    <dgm:cxn modelId="{B047E592-777F-4966-870A-EFF9BB6DC1AC}" type="presParOf" srcId="{024EE2D0-2482-44C6-B6A7-14196B12EAB3}" destId="{0BC5DB4C-32CF-45FA-909E-1585D4F36910}" srcOrd="8" destOrd="0" presId="urn:microsoft.com/office/officeart/2005/8/layout/chevron2"/>
    <dgm:cxn modelId="{5FED2E45-AFB9-4B82-A22C-C5B50A63AC3A}" type="presParOf" srcId="{0BC5DB4C-32CF-45FA-909E-1585D4F36910}" destId="{CCAE7AC2-2AB2-478A-97EA-E4A87D29A493}" srcOrd="0" destOrd="0" presId="urn:microsoft.com/office/officeart/2005/8/layout/chevron2"/>
    <dgm:cxn modelId="{350985B6-CAB4-4941-9C4B-763044116233}" type="presParOf" srcId="{0BC5DB4C-32CF-45FA-909E-1585D4F36910}" destId="{E38F1480-B83B-486E-B31B-6F5E818B9A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3D25-4F31-4ADA-AE28-9C19F8588BF4}">
      <dsp:nvSpPr>
        <dsp:cNvPr id="0" name=""/>
        <dsp:cNvSpPr/>
      </dsp:nvSpPr>
      <dsp:spPr>
        <a:xfrm rot="5400000">
          <a:off x="-135974" y="136076"/>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1 </a:t>
          </a:r>
          <a:endParaRPr lang="nl-NL" sz="1700" kern="1200" dirty="0"/>
        </a:p>
      </dsp:txBody>
      <dsp:txXfrm rot="-5400000">
        <a:off x="1" y="317376"/>
        <a:ext cx="634547" cy="271948"/>
      </dsp:txXfrm>
    </dsp:sp>
    <dsp:sp modelId="{1B6CD9D8-38D1-4B56-A36E-FD0A59CE30CD}">
      <dsp:nvSpPr>
        <dsp:cNvPr id="0" name=""/>
        <dsp:cNvSpPr/>
      </dsp:nvSpPr>
      <dsp:spPr>
        <a:xfrm rot="5400000">
          <a:off x="3083362" y="-2448713"/>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Opbouw lessenreeks</a:t>
          </a:r>
          <a:endParaRPr lang="nl-NL" sz="1600" kern="1200" dirty="0"/>
        </a:p>
        <a:p>
          <a:pPr marL="171450" lvl="1" indent="-171450" algn="l" defTabSz="711200">
            <a:lnSpc>
              <a:spcPct val="90000"/>
            </a:lnSpc>
            <a:spcBef>
              <a:spcPct val="0"/>
            </a:spcBef>
            <a:spcAft>
              <a:spcPct val="15000"/>
            </a:spcAft>
            <a:buChar char="••"/>
          </a:pPr>
          <a:r>
            <a:rPr lang="nl-NL" sz="1600" kern="1200" dirty="0" smtClean="0"/>
            <a:t>Feiten, meningen, argumenten</a:t>
          </a:r>
          <a:endParaRPr lang="nl-NL" sz="1600" kern="1200" dirty="0"/>
        </a:p>
      </dsp:txBody>
      <dsp:txXfrm rot="-5400000">
        <a:off x="634548" y="28864"/>
        <a:ext cx="5458089" cy="531696"/>
      </dsp:txXfrm>
    </dsp:sp>
    <dsp:sp modelId="{D2C805B4-C98F-4895-8967-BD306EBC0205}">
      <dsp:nvSpPr>
        <dsp:cNvPr id="0" name=""/>
        <dsp:cNvSpPr/>
      </dsp:nvSpPr>
      <dsp:spPr>
        <a:xfrm rot="5400000">
          <a:off x="-135974" y="922776"/>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2</a:t>
          </a:r>
          <a:endParaRPr lang="nl-NL" sz="1700" kern="1200" dirty="0"/>
        </a:p>
      </dsp:txBody>
      <dsp:txXfrm rot="-5400000">
        <a:off x="1" y="1104076"/>
        <a:ext cx="634547" cy="271948"/>
      </dsp:txXfrm>
    </dsp:sp>
    <dsp:sp modelId="{40B2C61D-371E-4622-841B-F442EB0AF8AA}">
      <dsp:nvSpPr>
        <dsp:cNvPr id="0" name=""/>
        <dsp:cNvSpPr/>
      </dsp:nvSpPr>
      <dsp:spPr>
        <a:xfrm rot="5400000">
          <a:off x="3083362" y="-1662012"/>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Bouwplan</a:t>
          </a:r>
          <a:endParaRPr lang="nl-NL" sz="1600" kern="1200" dirty="0"/>
        </a:p>
      </dsp:txBody>
      <dsp:txXfrm rot="-5400000">
        <a:off x="634548" y="815565"/>
        <a:ext cx="5458089" cy="531696"/>
      </dsp:txXfrm>
    </dsp:sp>
    <dsp:sp modelId="{053C4BFD-1C05-4B8D-8FB9-7A7526E16BA6}">
      <dsp:nvSpPr>
        <dsp:cNvPr id="0" name=""/>
        <dsp:cNvSpPr/>
      </dsp:nvSpPr>
      <dsp:spPr>
        <a:xfrm rot="5400000">
          <a:off x="-135974" y="1709476"/>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3</a:t>
          </a:r>
          <a:endParaRPr lang="nl-NL" sz="1700" kern="1200" dirty="0"/>
        </a:p>
      </dsp:txBody>
      <dsp:txXfrm rot="-5400000">
        <a:off x="1" y="1890776"/>
        <a:ext cx="634547" cy="271948"/>
      </dsp:txXfrm>
    </dsp:sp>
    <dsp:sp modelId="{8AC1F728-24B3-485F-A487-F8CE7E5207BA}">
      <dsp:nvSpPr>
        <dsp:cNvPr id="0" name=""/>
        <dsp:cNvSpPr/>
      </dsp:nvSpPr>
      <dsp:spPr>
        <a:xfrm rot="5400000">
          <a:off x="3083362" y="-875312"/>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Feedback</a:t>
          </a:r>
          <a:endParaRPr lang="nl-NL" sz="1600" kern="1200" dirty="0"/>
        </a:p>
        <a:p>
          <a:pPr marL="171450" lvl="1" indent="-171450" algn="l" defTabSz="711200">
            <a:lnSpc>
              <a:spcPct val="90000"/>
            </a:lnSpc>
            <a:spcBef>
              <a:spcPct val="0"/>
            </a:spcBef>
            <a:spcAft>
              <a:spcPct val="15000"/>
            </a:spcAft>
            <a:buChar char="••"/>
          </a:pPr>
          <a:r>
            <a:rPr lang="nl-NL" sz="1600" kern="1200" dirty="0" smtClean="0"/>
            <a:t>Betoog versie 1</a:t>
          </a:r>
          <a:endParaRPr lang="nl-NL" sz="1600" kern="1200" dirty="0"/>
        </a:p>
      </dsp:txBody>
      <dsp:txXfrm rot="-5400000">
        <a:off x="634548" y="1602265"/>
        <a:ext cx="5458089" cy="531696"/>
      </dsp:txXfrm>
    </dsp:sp>
    <dsp:sp modelId="{9D78A571-2E4B-4C89-9B07-6F3A9FFD00BE}">
      <dsp:nvSpPr>
        <dsp:cNvPr id="0" name=""/>
        <dsp:cNvSpPr/>
      </dsp:nvSpPr>
      <dsp:spPr>
        <a:xfrm rot="5400000">
          <a:off x="-135974" y="2496177"/>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4</a:t>
          </a:r>
          <a:endParaRPr lang="nl-NL" sz="1700" kern="1200" dirty="0"/>
        </a:p>
      </dsp:txBody>
      <dsp:txXfrm rot="-5400000">
        <a:off x="1" y="2677477"/>
        <a:ext cx="634547" cy="271948"/>
      </dsp:txXfrm>
    </dsp:sp>
    <dsp:sp modelId="{B6B3BFB4-E355-4FF1-A429-AD7949986B78}">
      <dsp:nvSpPr>
        <dsp:cNvPr id="0" name=""/>
        <dsp:cNvSpPr/>
      </dsp:nvSpPr>
      <dsp:spPr>
        <a:xfrm rot="5400000">
          <a:off x="3083362" y="-88612"/>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Betoog versie 2</a:t>
          </a:r>
          <a:endParaRPr lang="nl-NL" sz="1600" kern="1200" dirty="0"/>
        </a:p>
      </dsp:txBody>
      <dsp:txXfrm rot="-5400000">
        <a:off x="634548" y="2388965"/>
        <a:ext cx="5458089" cy="531696"/>
      </dsp:txXfrm>
    </dsp:sp>
    <dsp:sp modelId="{CCAE7AC2-2AB2-478A-97EA-E4A87D29A493}">
      <dsp:nvSpPr>
        <dsp:cNvPr id="0" name=""/>
        <dsp:cNvSpPr/>
      </dsp:nvSpPr>
      <dsp:spPr>
        <a:xfrm rot="5400000">
          <a:off x="-135974" y="3282877"/>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5</a:t>
          </a:r>
          <a:endParaRPr lang="nl-NL" sz="1700" kern="1200" dirty="0"/>
        </a:p>
      </dsp:txBody>
      <dsp:txXfrm rot="-5400000">
        <a:off x="1" y="3464177"/>
        <a:ext cx="634547" cy="271948"/>
      </dsp:txXfrm>
    </dsp:sp>
    <dsp:sp modelId="{E38F1480-B83B-486E-B31B-6F5E818B9A26}">
      <dsp:nvSpPr>
        <dsp:cNvPr id="0" name=""/>
        <dsp:cNvSpPr/>
      </dsp:nvSpPr>
      <dsp:spPr>
        <a:xfrm rot="5400000">
          <a:off x="3083362" y="698087"/>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Extra mogelijkheid</a:t>
          </a:r>
          <a:endParaRPr lang="nl-NL" sz="1600" kern="1200" dirty="0"/>
        </a:p>
      </dsp:txBody>
      <dsp:txXfrm rot="-5400000">
        <a:off x="634548" y="3175665"/>
        <a:ext cx="5458089" cy="5316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E193D8-22A9-468C-A368-5B8BA8669F78}" type="datetimeFigureOut">
              <a:rPr lang="nl-NL" smtClean="0"/>
              <a:t>13-5-2019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7FEFA0-1B77-490E-A823-56F925954C9A}" type="slidenum">
              <a:rPr lang="nl-NL" smtClean="0"/>
              <a:t>‹nr.›</a:t>
            </a:fld>
            <a:endParaRPr lang="nl-NL"/>
          </a:p>
        </p:txBody>
      </p:sp>
    </p:spTree>
    <p:extLst>
      <p:ext uri="{BB962C8B-B14F-4D97-AF65-F5344CB8AC3E}">
        <p14:creationId xmlns:p14="http://schemas.microsoft.com/office/powerpoint/2010/main" val="118531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Hierbij voorbeeld stellingen en zinnen die geen stelling zijn,</a:t>
            </a:r>
            <a:r>
              <a:rPr lang="nl-NL" baseline="0" dirty="0" smtClean="0"/>
              <a:t> idem voor argumenten.</a:t>
            </a:r>
            <a:endParaRPr lang="nl-NL" dirty="0"/>
          </a:p>
        </p:txBody>
      </p:sp>
      <p:sp>
        <p:nvSpPr>
          <p:cNvPr id="4" name="Tijdelijke aanduiding voor dianummer 3"/>
          <p:cNvSpPr>
            <a:spLocks noGrp="1"/>
          </p:cNvSpPr>
          <p:nvPr>
            <p:ph type="sldNum" sz="quarter" idx="10"/>
          </p:nvPr>
        </p:nvSpPr>
        <p:spPr/>
        <p:txBody>
          <a:bodyPr/>
          <a:lstStyle/>
          <a:p>
            <a:fld id="{737FEFA0-1B77-490E-A823-56F925954C9A}" type="slidenum">
              <a:rPr lang="nl-NL" smtClean="0"/>
              <a:t>4</a:t>
            </a:fld>
            <a:endParaRPr lang="nl-NL"/>
          </a:p>
        </p:txBody>
      </p:sp>
    </p:spTree>
    <p:extLst>
      <p:ext uri="{BB962C8B-B14F-4D97-AF65-F5344CB8AC3E}">
        <p14:creationId xmlns:p14="http://schemas.microsoft.com/office/powerpoint/2010/main" val="147194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Optie tegenargumenten!</a:t>
            </a:r>
            <a:r>
              <a:rPr lang="nl-NL" baseline="0" dirty="0" smtClean="0"/>
              <a:t> Voor studenten die dat kunnen.</a:t>
            </a:r>
            <a:endParaRPr lang="nl-NL" dirty="0"/>
          </a:p>
        </p:txBody>
      </p:sp>
      <p:sp>
        <p:nvSpPr>
          <p:cNvPr id="4" name="Tijdelijke aanduiding voor dianummer 3"/>
          <p:cNvSpPr>
            <a:spLocks noGrp="1"/>
          </p:cNvSpPr>
          <p:nvPr>
            <p:ph type="sldNum" sz="quarter" idx="10"/>
          </p:nvPr>
        </p:nvSpPr>
        <p:spPr/>
        <p:txBody>
          <a:bodyPr/>
          <a:lstStyle/>
          <a:p>
            <a:fld id="{737FEFA0-1B77-490E-A823-56F925954C9A}" type="slidenum">
              <a:rPr lang="nl-NL" smtClean="0"/>
              <a:t>5</a:t>
            </a:fld>
            <a:endParaRPr lang="nl-NL"/>
          </a:p>
        </p:txBody>
      </p:sp>
    </p:spTree>
    <p:extLst>
      <p:ext uri="{BB962C8B-B14F-4D97-AF65-F5344CB8AC3E}">
        <p14:creationId xmlns:p14="http://schemas.microsoft.com/office/powerpoint/2010/main" val="80948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40981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49672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60082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5989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769153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17068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16592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20999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16166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74537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135748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9053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1E600BC-CB20-4B6A-BF5B-BCBDF0399EA1}" type="datetimeFigureOut">
              <a:rPr lang="nl-NL" smtClean="0"/>
              <a:t>13-5-2019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16296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419794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08707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56591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93706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E600BC-CB20-4B6A-BF5B-BCBDF0399EA1}" type="datetimeFigureOut">
              <a:rPr lang="nl-NL" smtClean="0"/>
              <a:t>13-5-2019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92AC4A-20B1-41B0-85F8-EB96ADC90932}" type="slidenum">
              <a:rPr lang="nl-NL" smtClean="0"/>
              <a:t>‹nr.›</a:t>
            </a:fld>
            <a:endParaRPr lang="nl-NL"/>
          </a:p>
        </p:txBody>
      </p:sp>
    </p:spTree>
    <p:extLst>
      <p:ext uri="{BB962C8B-B14F-4D97-AF65-F5344CB8AC3E}">
        <p14:creationId xmlns:p14="http://schemas.microsoft.com/office/powerpoint/2010/main" val="368064335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Betoog schrijven</a:t>
            </a:r>
            <a:endParaRPr lang="nl-NL" b="1" dirty="0"/>
          </a:p>
        </p:txBody>
      </p:sp>
      <p:sp>
        <p:nvSpPr>
          <p:cNvPr id="3" name="Ondertitel 2"/>
          <p:cNvSpPr>
            <a:spLocks noGrp="1"/>
          </p:cNvSpPr>
          <p:nvPr>
            <p:ph type="subTitle" idx="1"/>
          </p:nvPr>
        </p:nvSpPr>
        <p:spPr>
          <a:xfrm>
            <a:off x="1154955" y="5171080"/>
            <a:ext cx="8825658" cy="861420"/>
          </a:xfrm>
        </p:spPr>
        <p:txBody>
          <a:bodyPr>
            <a:noAutofit/>
          </a:bodyPr>
          <a:lstStyle/>
          <a:p>
            <a:r>
              <a:rPr lang="nl-NL" b="1" dirty="0" smtClean="0"/>
              <a:t>Kritisch denken – 2019</a:t>
            </a:r>
          </a:p>
          <a:p>
            <a:r>
              <a:rPr lang="nl-NL" dirty="0" err="1" smtClean="0"/>
              <a:t>Welzijncollege</a:t>
            </a:r>
            <a:r>
              <a:rPr lang="nl-NL" dirty="0" smtClean="0"/>
              <a:t> - Dienstverlening HZW - ROCMN</a:t>
            </a:r>
            <a:endParaRPr lang="nl-NL" dirty="0"/>
          </a:p>
        </p:txBody>
      </p:sp>
    </p:spTree>
    <p:extLst>
      <p:ext uri="{BB962C8B-B14F-4D97-AF65-F5344CB8AC3E}">
        <p14:creationId xmlns:p14="http://schemas.microsoft.com/office/powerpoint/2010/main" val="393557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noAutofit/>
          </a:bodyPr>
          <a:lstStyle/>
          <a:p>
            <a:r>
              <a:rPr lang="nl-NL" sz="4000" dirty="0" smtClean="0"/>
              <a:t>Betoog – </a:t>
            </a:r>
            <a:r>
              <a:rPr lang="nl-NL" sz="4000" dirty="0" smtClean="0"/>
              <a:t>bouwplan </a:t>
            </a:r>
            <a:r>
              <a:rPr lang="nl-NL" sz="4000" dirty="0" smtClean="0"/>
              <a:t>(extra) </a:t>
            </a:r>
            <a:r>
              <a:rPr lang="nl-NL" sz="4000" dirty="0" smtClean="0">
                <a:solidFill>
                  <a:srgbClr val="0070C0"/>
                </a:solidFill>
              </a:rPr>
              <a:t>voorbeeld</a:t>
            </a:r>
            <a:endParaRPr lang="nl-NL" sz="4000" dirty="0">
              <a:solidFill>
                <a:srgbClr val="0070C0"/>
              </a:solidFill>
            </a:endParaRPr>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888410636"/>
              </p:ext>
            </p:extLst>
          </p:nvPr>
        </p:nvGraphicFramePr>
        <p:xfrm>
          <a:off x="795758" y="1366093"/>
          <a:ext cx="10091010" cy="4910692"/>
        </p:xfrm>
        <a:graphic>
          <a:graphicData uri="http://schemas.openxmlformats.org/drawingml/2006/table">
            <a:tbl>
              <a:tblPr firstRow="1" bandRow="1">
                <a:tableStyleId>{5C22544A-7EE6-4342-B048-85BDC9FD1C3A}</a:tableStyleId>
              </a:tblPr>
              <a:tblGrid>
                <a:gridCol w="3774950">
                  <a:extLst>
                    <a:ext uri="{9D8B030D-6E8A-4147-A177-3AD203B41FA5}">
                      <a16:colId xmlns:a16="http://schemas.microsoft.com/office/drawing/2014/main" val="3925378137"/>
                    </a:ext>
                  </a:extLst>
                </a:gridCol>
                <a:gridCol w="6316060">
                  <a:extLst>
                    <a:ext uri="{9D8B030D-6E8A-4147-A177-3AD203B41FA5}">
                      <a16:colId xmlns:a16="http://schemas.microsoft.com/office/drawing/2014/main" val="1004001117"/>
                    </a:ext>
                  </a:extLst>
                </a:gridCol>
              </a:tblGrid>
              <a:tr h="413486">
                <a:tc>
                  <a:txBody>
                    <a:bodyPr/>
                    <a:lstStyle/>
                    <a:p>
                      <a:r>
                        <a:rPr lang="nl-NL" sz="1600" dirty="0" smtClean="0"/>
                        <a:t>Onderdeel</a:t>
                      </a:r>
                      <a:endParaRPr lang="nl-NL" sz="1600" dirty="0"/>
                    </a:p>
                  </a:txBody>
                  <a:tcPr/>
                </a:tc>
                <a:tc>
                  <a:txBody>
                    <a:bodyPr/>
                    <a:lstStyle/>
                    <a:p>
                      <a:r>
                        <a:rPr lang="nl-NL" sz="1600" dirty="0" smtClean="0"/>
                        <a:t>Inhoud</a:t>
                      </a:r>
                      <a:endParaRPr lang="nl-NL" sz="1600" dirty="0"/>
                    </a:p>
                  </a:txBody>
                  <a:tcPr/>
                </a:tc>
                <a:extLst>
                  <a:ext uri="{0D108BD9-81ED-4DB2-BD59-A6C34878D82A}">
                    <a16:rowId xmlns:a16="http://schemas.microsoft.com/office/drawing/2014/main" val="2998552306"/>
                  </a:ext>
                </a:extLst>
              </a:tr>
              <a:tr h="340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smtClean="0">
                          <a:latin typeface="Bradley Hand ITC" panose="03070402050302030203" pitchFamily="66" charset="0"/>
                        </a:rPr>
                        <a:t>Titel</a:t>
                      </a:r>
                    </a:p>
                  </a:txBody>
                  <a:tcPr/>
                </a:tc>
                <a:tc>
                  <a:txBody>
                    <a:bodyPr/>
                    <a:lstStyle/>
                    <a:p>
                      <a:r>
                        <a:rPr lang="nl-NL" sz="1600" dirty="0" smtClean="0"/>
                        <a:t>Geen</a:t>
                      </a:r>
                      <a:r>
                        <a:rPr lang="nl-NL" sz="1600" baseline="0" dirty="0" smtClean="0"/>
                        <a:t> 18, geen druppel?</a:t>
                      </a:r>
                      <a:endParaRPr lang="nl-NL" sz="1600" dirty="0"/>
                    </a:p>
                  </a:txBody>
                  <a:tcPr/>
                </a:tc>
                <a:extLst>
                  <a:ext uri="{0D108BD9-81ED-4DB2-BD59-A6C34878D82A}">
                    <a16:rowId xmlns:a16="http://schemas.microsoft.com/office/drawing/2014/main" val="3129656217"/>
                  </a:ext>
                </a:extLst>
              </a:tr>
              <a:tr h="830357">
                <a:tc>
                  <a:txBody>
                    <a:bodyPr/>
                    <a:lstStyle/>
                    <a:p>
                      <a:pPr marL="0" indent="0">
                        <a:buNone/>
                      </a:pPr>
                      <a:r>
                        <a:rPr lang="nl-NL" sz="1600" b="1" dirty="0" smtClean="0">
                          <a:latin typeface="Bradley Hand ITC" panose="03070402050302030203" pitchFamily="66" charset="0"/>
                        </a:rPr>
                        <a:t>Inleiding met stelling / mening</a:t>
                      </a:r>
                    </a:p>
                    <a:p>
                      <a:pPr marL="0" indent="0">
                        <a:buNone/>
                      </a:pPr>
                      <a:endParaRPr lang="nl-NL" sz="1600" b="1" dirty="0" smtClean="0">
                        <a:latin typeface="Bradley Hand ITC" panose="03070402050302030203" pitchFamily="66" charset="0"/>
                      </a:endParaRPr>
                    </a:p>
                  </a:txBody>
                  <a:tcPr/>
                </a:tc>
                <a:tc>
                  <a:txBody>
                    <a:bodyPr/>
                    <a:lstStyle/>
                    <a:p>
                      <a:r>
                        <a:rPr lang="nl-NL" sz="1600" dirty="0" smtClean="0"/>
                        <a:t>Ervaringen,</a:t>
                      </a:r>
                      <a:r>
                        <a:rPr lang="nl-NL" sz="1600" baseline="0" dirty="0" smtClean="0"/>
                        <a:t> nieuwsbericht, …</a:t>
                      </a:r>
                      <a:endParaRPr lang="nl-NL" sz="1600" dirty="0" smtClean="0"/>
                    </a:p>
                    <a:p>
                      <a:r>
                        <a:rPr lang="nl-NL" sz="1600" dirty="0" smtClean="0"/>
                        <a:t>Stelling:</a:t>
                      </a:r>
                      <a:r>
                        <a:rPr lang="nl-NL" sz="1600" baseline="0" dirty="0" smtClean="0"/>
                        <a:t> Alcohol drinken moet helemaal verboden worden</a:t>
                      </a:r>
                      <a:endParaRPr lang="nl-NL" sz="1600" dirty="0"/>
                    </a:p>
                  </a:txBody>
                  <a:tcPr/>
                </a:tc>
                <a:extLst>
                  <a:ext uri="{0D108BD9-81ED-4DB2-BD59-A6C34878D82A}">
                    <a16:rowId xmlns:a16="http://schemas.microsoft.com/office/drawing/2014/main" val="1540823092"/>
                  </a:ext>
                </a:extLst>
              </a:tr>
              <a:tr h="41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smtClean="0">
                          <a:latin typeface="Bradley Hand ITC" panose="03070402050302030203" pitchFamily="66" charset="0"/>
                        </a:rPr>
                        <a:t>Argument 1</a:t>
                      </a:r>
                    </a:p>
                  </a:txBody>
                  <a:tcPr/>
                </a:tc>
                <a:tc>
                  <a:txBody>
                    <a:bodyPr/>
                    <a:lstStyle/>
                    <a:p>
                      <a:r>
                        <a:rPr lang="nl-NL" sz="1600" dirty="0" smtClean="0"/>
                        <a:t>Alcohol drinken</a:t>
                      </a:r>
                      <a:r>
                        <a:rPr lang="nl-NL" sz="1600" baseline="0" dirty="0" smtClean="0"/>
                        <a:t> is o</a:t>
                      </a:r>
                      <a:r>
                        <a:rPr lang="nl-NL" sz="1600" dirty="0" smtClean="0"/>
                        <a:t>ngezond</a:t>
                      </a:r>
                      <a:endParaRPr lang="nl-NL" sz="1600" dirty="0"/>
                    </a:p>
                  </a:txBody>
                  <a:tcPr/>
                </a:tc>
                <a:extLst>
                  <a:ext uri="{0D108BD9-81ED-4DB2-BD59-A6C34878D82A}">
                    <a16:rowId xmlns:a16="http://schemas.microsoft.com/office/drawing/2014/main" val="2923094722"/>
                  </a:ext>
                </a:extLst>
              </a:tr>
              <a:tr h="832213">
                <a:tc>
                  <a:txBody>
                    <a:bodyPr/>
                    <a:lstStyle/>
                    <a:p>
                      <a:r>
                        <a:rPr lang="nl-NL" sz="1600" b="1" dirty="0" smtClean="0">
                          <a:latin typeface="Bradley Hand ITC" panose="03070402050302030203" pitchFamily="66" charset="0"/>
                        </a:rPr>
                        <a:t>Tegenargument 1*</a:t>
                      </a:r>
                      <a:br>
                        <a:rPr lang="nl-NL" sz="1600" b="1" dirty="0" smtClean="0">
                          <a:latin typeface="Bradley Hand ITC" panose="03070402050302030203" pitchFamily="66" charset="0"/>
                        </a:rPr>
                      </a:br>
                      <a:endParaRPr lang="nl-NL" sz="1600" b="1" dirty="0">
                        <a:latin typeface="Bradley Hand ITC" panose="03070402050302030203" pitchFamily="66" charset="0"/>
                      </a:endParaRPr>
                    </a:p>
                  </a:txBody>
                  <a:tcPr/>
                </a:tc>
                <a:tc>
                  <a:txBody>
                    <a:bodyPr/>
                    <a:lstStyle/>
                    <a:p>
                      <a:r>
                        <a:rPr lang="nl-NL" sz="1600" dirty="0" smtClean="0"/>
                        <a:t>Mensen</a:t>
                      </a:r>
                      <a:r>
                        <a:rPr lang="nl-NL" sz="1600" baseline="0" dirty="0" smtClean="0"/>
                        <a:t> zeggen dat alcohol echt niet ongezond is , omdat Fransen en Italianen veel wijn drinken en zij echt ouder worden dan Nederlanders.</a:t>
                      </a:r>
                      <a:endParaRPr lang="nl-NL" sz="1600" dirty="0"/>
                    </a:p>
                  </a:txBody>
                  <a:tcPr/>
                </a:tc>
                <a:extLst>
                  <a:ext uri="{0D108BD9-81ED-4DB2-BD59-A6C34878D82A}">
                    <a16:rowId xmlns:a16="http://schemas.microsoft.com/office/drawing/2014/main" val="2417574160"/>
                  </a:ext>
                </a:extLst>
              </a:tr>
              <a:tr h="2075890">
                <a:tc>
                  <a:txBody>
                    <a:bodyPr/>
                    <a:lstStyle/>
                    <a:p>
                      <a:r>
                        <a:rPr lang="nl-NL" sz="1600" b="1" dirty="0" smtClean="0">
                          <a:latin typeface="Bradley Hand ITC" panose="03070402050302030203" pitchFamily="66" charset="0"/>
                        </a:rPr>
                        <a:t>Weerlegging</a:t>
                      </a:r>
                      <a:r>
                        <a:rPr lang="nl-NL" sz="1600" b="1" baseline="0" dirty="0" smtClean="0">
                          <a:latin typeface="Bradley Hand ITC" panose="03070402050302030203" pitchFamily="66" charset="0"/>
                        </a:rPr>
                        <a:t> van tegenargument 1*</a:t>
                      </a:r>
                      <a:br>
                        <a:rPr lang="nl-NL" sz="1600" b="1" baseline="0" dirty="0" smtClean="0">
                          <a:latin typeface="Bradley Hand ITC" panose="03070402050302030203" pitchFamily="66" charset="0"/>
                        </a:rPr>
                      </a:br>
                      <a:endParaRPr lang="nl-NL" sz="1600" b="1" dirty="0">
                        <a:latin typeface="Bradley Hand ITC" panose="03070402050302030203" pitchFamily="66" charset="0"/>
                      </a:endParaRPr>
                    </a:p>
                  </a:txBody>
                  <a:tcPr/>
                </a:tc>
                <a:tc>
                  <a:txBody>
                    <a:bodyPr/>
                    <a:lstStyle/>
                    <a:p>
                      <a:r>
                        <a:rPr lang="nl-NL" sz="1600" dirty="0" smtClean="0"/>
                        <a:t>Uit</a:t>
                      </a:r>
                      <a:r>
                        <a:rPr lang="nl-NL" sz="1600" baseline="0" dirty="0" smtClean="0"/>
                        <a:t> wetenschappelijk onderzoek blijkt dat de levensstijl van mensen in Zuid-Europese landen invloed heeft op de gemiddelde levensverwachting. Daarbij gaat het niet alleen om alcohol, maar ook over eten van groentes, gezonde vetten en stress. Je kunt niet zomaar zeggen dat alcohol niet ongezond is.</a:t>
                      </a:r>
                    </a:p>
                    <a:p>
                      <a:r>
                        <a:rPr lang="nl-NL" sz="1600" baseline="0" dirty="0" smtClean="0"/>
                        <a:t>Hersen- en kankeronderzoek hebben bewezen dat alcohol echt schadelijk kan zijn.</a:t>
                      </a:r>
                      <a:endParaRPr lang="nl-NL" sz="1600" dirty="0"/>
                    </a:p>
                  </a:txBody>
                  <a:tcPr/>
                </a:tc>
                <a:extLst>
                  <a:ext uri="{0D108BD9-81ED-4DB2-BD59-A6C34878D82A}">
                    <a16:rowId xmlns:a16="http://schemas.microsoft.com/office/drawing/2014/main" val="2406941766"/>
                  </a:ext>
                </a:extLst>
              </a:tr>
            </a:tbl>
          </a:graphicData>
        </a:graphic>
      </p:graphicFrame>
      <p:sp>
        <p:nvSpPr>
          <p:cNvPr id="4" name="Tekstvak 3"/>
          <p:cNvSpPr txBox="1"/>
          <p:nvPr/>
        </p:nvSpPr>
        <p:spPr>
          <a:xfrm>
            <a:off x="990600" y="6274948"/>
            <a:ext cx="7896585" cy="369332"/>
          </a:xfrm>
          <a:prstGeom prst="rect">
            <a:avLst/>
          </a:prstGeom>
          <a:noFill/>
        </p:spPr>
        <p:txBody>
          <a:bodyPr wrap="none" rtlCol="0">
            <a:spAutoFit/>
          </a:bodyPr>
          <a:lstStyle/>
          <a:p>
            <a:r>
              <a:rPr lang="nl-NL" dirty="0" smtClean="0"/>
              <a:t>* Werk ook argument 2 en 3 uit op dezelfde manier. Daarna geef je jouw conclusie.</a:t>
            </a:r>
            <a:endParaRPr lang="nl-NL" dirty="0"/>
          </a:p>
        </p:txBody>
      </p:sp>
    </p:spTree>
    <p:extLst>
      <p:ext uri="{BB962C8B-B14F-4D97-AF65-F5344CB8AC3E}">
        <p14:creationId xmlns:p14="http://schemas.microsoft.com/office/powerpoint/2010/main" val="376569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894" y="217411"/>
            <a:ext cx="10769906" cy="1325563"/>
          </a:xfrm>
        </p:spPr>
        <p:txBody>
          <a:bodyPr/>
          <a:lstStyle/>
          <a:p>
            <a:r>
              <a:rPr lang="nl-NL" dirty="0" smtClean="0"/>
              <a:t>Betoog – maak een bouwplan (extra)</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859847948"/>
              </p:ext>
            </p:extLst>
          </p:nvPr>
        </p:nvGraphicFramePr>
        <p:xfrm>
          <a:off x="689668" y="1339257"/>
          <a:ext cx="10356122" cy="5324074"/>
        </p:xfrm>
        <a:graphic>
          <a:graphicData uri="http://schemas.openxmlformats.org/drawingml/2006/table">
            <a:tbl>
              <a:tblPr firstRow="1" bandRow="1">
                <a:tableStyleId>{5C22544A-7EE6-4342-B048-85BDC9FD1C3A}</a:tableStyleId>
              </a:tblPr>
              <a:tblGrid>
                <a:gridCol w="3874126">
                  <a:extLst>
                    <a:ext uri="{9D8B030D-6E8A-4147-A177-3AD203B41FA5}">
                      <a16:colId xmlns:a16="http://schemas.microsoft.com/office/drawing/2014/main" val="3925378137"/>
                    </a:ext>
                  </a:extLst>
                </a:gridCol>
                <a:gridCol w="6481996">
                  <a:extLst>
                    <a:ext uri="{9D8B030D-6E8A-4147-A177-3AD203B41FA5}">
                      <a16:colId xmlns:a16="http://schemas.microsoft.com/office/drawing/2014/main" val="1004001117"/>
                    </a:ext>
                  </a:extLst>
                </a:gridCol>
              </a:tblGrid>
              <a:tr h="650357">
                <a:tc>
                  <a:txBody>
                    <a:bodyPr/>
                    <a:lstStyle/>
                    <a:p>
                      <a:r>
                        <a:rPr lang="nl-NL" dirty="0" smtClean="0"/>
                        <a:t>Onderdeel</a:t>
                      </a:r>
                      <a:endParaRPr lang="nl-NL" dirty="0"/>
                    </a:p>
                  </a:txBody>
                  <a:tcPr/>
                </a:tc>
                <a:tc>
                  <a:txBody>
                    <a:bodyPr/>
                    <a:lstStyle/>
                    <a:p>
                      <a:r>
                        <a:rPr lang="nl-NL" dirty="0" smtClean="0"/>
                        <a:t>Inhoud</a:t>
                      </a:r>
                      <a:endParaRPr lang="nl-NL" dirty="0"/>
                    </a:p>
                  </a:txBody>
                  <a:tcPr/>
                </a:tc>
                <a:extLst>
                  <a:ext uri="{0D108BD9-81ED-4DB2-BD59-A6C34878D82A}">
                    <a16:rowId xmlns:a16="http://schemas.microsoft.com/office/drawing/2014/main" val="2998552306"/>
                  </a:ext>
                </a:extLst>
              </a:tr>
              <a:tr h="347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txBody>
                  <a:tcPr/>
                </a:tc>
                <a:tc>
                  <a:txBody>
                    <a:bodyPr/>
                    <a:lstStyle/>
                    <a:p>
                      <a:endParaRPr lang="nl-NL"/>
                    </a:p>
                  </a:txBody>
                  <a:tcPr/>
                </a:tc>
                <a:extLst>
                  <a:ext uri="{0D108BD9-81ED-4DB2-BD59-A6C34878D82A}">
                    <a16:rowId xmlns:a16="http://schemas.microsoft.com/office/drawing/2014/main" val="3129656217"/>
                  </a:ext>
                </a:extLst>
              </a:tr>
              <a:tr h="341022">
                <a:tc>
                  <a:txBody>
                    <a:bodyPr/>
                    <a:lstStyle/>
                    <a:p>
                      <a:pPr marL="0" indent="0">
                        <a:buNone/>
                      </a:pPr>
                      <a:r>
                        <a:rPr lang="nl-NL" b="1" dirty="0" smtClean="0">
                          <a:latin typeface="Bradley Hand ITC" panose="03070402050302030203" pitchFamily="66" charset="0"/>
                        </a:rPr>
                        <a:t>Inleiding met stelling / mening</a:t>
                      </a:r>
                    </a:p>
                  </a:txBody>
                  <a:tcPr/>
                </a:tc>
                <a:tc>
                  <a:txBody>
                    <a:bodyPr/>
                    <a:lstStyle/>
                    <a:p>
                      <a:endParaRPr lang="nl-NL" dirty="0"/>
                    </a:p>
                  </a:txBody>
                  <a:tcPr/>
                </a:tc>
                <a:extLst>
                  <a:ext uri="{0D108BD9-81ED-4DB2-BD59-A6C34878D82A}">
                    <a16:rowId xmlns:a16="http://schemas.microsoft.com/office/drawing/2014/main" val="1540823092"/>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txBody>
                  <a:tcPr/>
                </a:tc>
                <a:tc>
                  <a:txBody>
                    <a:bodyPr/>
                    <a:lstStyle/>
                    <a:p>
                      <a:endParaRPr lang="nl-NL"/>
                    </a:p>
                  </a:txBody>
                  <a:tcPr/>
                </a:tc>
                <a:extLst>
                  <a:ext uri="{0D108BD9-81ED-4DB2-BD59-A6C34878D82A}">
                    <a16:rowId xmlns:a16="http://schemas.microsoft.com/office/drawing/2014/main" val="2923094722"/>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Tegenargument</a:t>
                      </a:r>
                      <a:r>
                        <a:rPr lang="nl-NL" b="1" baseline="0" dirty="0" smtClean="0">
                          <a:latin typeface="Bradley Hand ITC" panose="03070402050302030203" pitchFamily="66" charset="0"/>
                        </a:rPr>
                        <a:t> 1</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3848351539"/>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Weerlegging</a:t>
                      </a:r>
                      <a:r>
                        <a:rPr lang="nl-NL" b="1" baseline="0" dirty="0" smtClean="0">
                          <a:latin typeface="Bradley Hand ITC" panose="03070402050302030203" pitchFamily="66" charset="0"/>
                        </a:rPr>
                        <a:t> tegenargument 1</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3486359756"/>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txBody>
                  <a:tcPr/>
                </a:tc>
                <a:tc>
                  <a:txBody>
                    <a:bodyPr/>
                    <a:lstStyle/>
                    <a:p>
                      <a:endParaRPr lang="nl-NL" dirty="0"/>
                    </a:p>
                  </a:txBody>
                  <a:tcPr/>
                </a:tc>
                <a:extLst>
                  <a:ext uri="{0D108BD9-81ED-4DB2-BD59-A6C34878D82A}">
                    <a16:rowId xmlns:a16="http://schemas.microsoft.com/office/drawing/2014/main" val="1843289882"/>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Tegenargument 2</a:t>
                      </a:r>
                    </a:p>
                  </a:txBody>
                  <a:tcPr/>
                </a:tc>
                <a:tc>
                  <a:txBody>
                    <a:bodyPr/>
                    <a:lstStyle/>
                    <a:p>
                      <a:endParaRPr lang="nl-NL" dirty="0"/>
                    </a:p>
                  </a:txBody>
                  <a:tcPr/>
                </a:tc>
                <a:extLst>
                  <a:ext uri="{0D108BD9-81ED-4DB2-BD59-A6C34878D82A}">
                    <a16:rowId xmlns:a16="http://schemas.microsoft.com/office/drawing/2014/main" val="820915651"/>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Weerlegging</a:t>
                      </a:r>
                      <a:r>
                        <a:rPr lang="nl-NL" b="1" baseline="0" dirty="0" smtClean="0">
                          <a:latin typeface="Bradley Hand ITC" panose="03070402050302030203" pitchFamily="66" charset="0"/>
                        </a:rPr>
                        <a:t> tegenargument 2</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1837243895"/>
                  </a:ext>
                </a:extLst>
              </a:tr>
              <a:tr h="338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txBody>
                  <a:tcPr/>
                </a:tc>
                <a:tc>
                  <a:txBody>
                    <a:bodyPr/>
                    <a:lstStyle/>
                    <a:p>
                      <a:endParaRPr lang="nl-NL" dirty="0"/>
                    </a:p>
                  </a:txBody>
                  <a:tcPr/>
                </a:tc>
                <a:extLst>
                  <a:ext uri="{0D108BD9-81ED-4DB2-BD59-A6C34878D82A}">
                    <a16:rowId xmlns:a16="http://schemas.microsoft.com/office/drawing/2014/main" val="3385622909"/>
                  </a:ext>
                </a:extLst>
              </a:tr>
              <a:tr h="338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Tegenargument</a:t>
                      </a:r>
                      <a:r>
                        <a:rPr lang="nl-NL" b="1" baseline="0" dirty="0" smtClean="0">
                          <a:latin typeface="Bradley Hand ITC" panose="03070402050302030203" pitchFamily="66" charset="0"/>
                        </a:rPr>
                        <a:t> 3</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1935721775"/>
                  </a:ext>
                </a:extLst>
              </a:tr>
              <a:tr h="338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Weerlegging tegenargument 3</a:t>
                      </a:r>
                    </a:p>
                  </a:txBody>
                  <a:tcPr/>
                </a:tc>
                <a:tc>
                  <a:txBody>
                    <a:bodyPr/>
                    <a:lstStyle/>
                    <a:p>
                      <a:endParaRPr lang="nl-NL" dirty="0"/>
                    </a:p>
                  </a:txBody>
                  <a:tcPr/>
                </a:tc>
                <a:extLst>
                  <a:ext uri="{0D108BD9-81ED-4DB2-BD59-A6C34878D82A}">
                    <a16:rowId xmlns:a16="http://schemas.microsoft.com/office/drawing/2014/main" val="4015258849"/>
                  </a:ext>
                </a:extLst>
              </a:tr>
              <a:tr h="650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txBody>
                  <a:tcPr/>
                </a:tc>
                <a:tc>
                  <a:txBody>
                    <a:bodyPr/>
                    <a:lstStyle/>
                    <a:p>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275305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Bouwplan </a:t>
            </a:r>
            <a:endParaRPr lang="nl-NL" dirty="0"/>
          </a:p>
        </p:txBody>
      </p:sp>
      <p:sp>
        <p:nvSpPr>
          <p:cNvPr id="3" name="Tijdelijke aanduiding voor inhoud 2"/>
          <p:cNvSpPr>
            <a:spLocks noGrp="1"/>
          </p:cNvSpPr>
          <p:nvPr>
            <p:ph idx="1"/>
          </p:nvPr>
        </p:nvSpPr>
        <p:spPr/>
        <p:txBody>
          <a:bodyPr>
            <a:normAutofit/>
          </a:bodyPr>
          <a:lstStyle/>
          <a:p>
            <a:r>
              <a:rPr lang="nl-NL" sz="2800" dirty="0" smtClean="0"/>
              <a:t>Laat je bouwplan </a:t>
            </a:r>
            <a:r>
              <a:rPr lang="nl-NL" sz="2800" dirty="0" smtClean="0">
                <a:solidFill>
                  <a:srgbClr val="00B0F0"/>
                </a:solidFill>
              </a:rPr>
              <a:t>lezen </a:t>
            </a:r>
            <a:r>
              <a:rPr lang="nl-NL" sz="2800" dirty="0" smtClean="0">
                <a:solidFill>
                  <a:srgbClr val="00B0F0"/>
                </a:solidFill>
              </a:rPr>
              <a:t>aan </a:t>
            </a:r>
            <a:r>
              <a:rPr lang="nl-NL" sz="2800" dirty="0" smtClean="0">
                <a:solidFill>
                  <a:srgbClr val="00B0F0"/>
                </a:solidFill>
              </a:rPr>
              <a:t>je docent</a:t>
            </a:r>
            <a:r>
              <a:rPr lang="nl-NL" sz="2800" dirty="0" smtClean="0"/>
              <a:t>.</a:t>
            </a:r>
            <a:endParaRPr lang="nl-NL" sz="2800" dirty="0" smtClean="0"/>
          </a:p>
          <a:p>
            <a:r>
              <a:rPr lang="nl-NL" sz="2800" dirty="0" smtClean="0"/>
              <a:t>Vraag om </a:t>
            </a:r>
            <a:r>
              <a:rPr lang="nl-NL" sz="2800" dirty="0" smtClean="0">
                <a:solidFill>
                  <a:srgbClr val="00B0F0"/>
                </a:solidFill>
              </a:rPr>
              <a:t>feedback</a:t>
            </a:r>
            <a:r>
              <a:rPr lang="nl-NL" sz="2800" dirty="0" smtClean="0"/>
              <a:t>:</a:t>
            </a:r>
            <a:endParaRPr lang="nl-NL" sz="2800" dirty="0"/>
          </a:p>
          <a:p>
            <a:pPr lvl="1"/>
            <a:r>
              <a:rPr lang="nl-NL" sz="2800" dirty="0" smtClean="0"/>
              <a:t>Is de stelling duidelijk?</a:t>
            </a:r>
          </a:p>
          <a:p>
            <a:pPr lvl="1"/>
            <a:r>
              <a:rPr lang="nl-NL" sz="2800" dirty="0" smtClean="0"/>
              <a:t>Zijn de argumenten overtuigend?</a:t>
            </a:r>
          </a:p>
          <a:p>
            <a:pPr lvl="1"/>
            <a:r>
              <a:rPr lang="nl-NL" sz="2800" dirty="0" smtClean="0"/>
              <a:t>Is het betoog goed te begrijpen?</a:t>
            </a:r>
          </a:p>
          <a:p>
            <a:endParaRPr lang="nl-NL" sz="2800" dirty="0"/>
          </a:p>
          <a:p>
            <a:r>
              <a:rPr lang="nl-NL" sz="3600" b="1" dirty="0" smtClean="0">
                <a:solidFill>
                  <a:schemeClr val="accent1">
                    <a:lumMod val="75000"/>
                  </a:schemeClr>
                </a:solidFill>
              </a:rPr>
              <a:t>Verbeter je </a:t>
            </a:r>
            <a:r>
              <a:rPr lang="nl-NL" sz="3600" b="1" dirty="0" smtClean="0">
                <a:solidFill>
                  <a:schemeClr val="accent1">
                    <a:lumMod val="75000"/>
                  </a:schemeClr>
                </a:solidFill>
              </a:rPr>
              <a:t>bouwplan.</a:t>
            </a:r>
            <a:endParaRPr lang="nl-NL" sz="3600" b="1" dirty="0">
              <a:solidFill>
                <a:schemeClr val="accent1">
                  <a:lumMod val="75000"/>
                </a:schemeClr>
              </a:solidFill>
            </a:endParaRPr>
          </a:p>
        </p:txBody>
      </p:sp>
      <p:pic>
        <p:nvPicPr>
          <p:cNvPr id="4" name="Afbeelding 3"/>
          <p:cNvPicPr>
            <a:picLocks noChangeAspect="1"/>
          </p:cNvPicPr>
          <p:nvPr/>
        </p:nvPicPr>
        <p:blipFill>
          <a:blip r:embed="rId2"/>
          <a:stretch>
            <a:fillRect/>
          </a:stretch>
        </p:blipFill>
        <p:spPr>
          <a:xfrm>
            <a:off x="8919857" y="365125"/>
            <a:ext cx="2658086" cy="1767993"/>
          </a:xfrm>
          <a:prstGeom prst="rect">
            <a:avLst/>
          </a:prstGeom>
        </p:spPr>
      </p:pic>
    </p:spTree>
    <p:extLst>
      <p:ext uri="{BB962C8B-B14F-4D97-AF65-F5344CB8AC3E}">
        <p14:creationId xmlns:p14="http://schemas.microsoft.com/office/powerpoint/2010/main" val="141268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chemeClr val="accent1">
                    <a:lumMod val="75000"/>
                  </a:schemeClr>
                </a:solidFill>
              </a:rPr>
              <a:t>LES 3</a:t>
            </a:r>
            <a:br>
              <a:rPr lang="nl-NL" b="1" dirty="0" smtClean="0">
                <a:solidFill>
                  <a:schemeClr val="accent1">
                    <a:lumMod val="75000"/>
                  </a:schemeClr>
                </a:solidFill>
              </a:rPr>
            </a:br>
            <a:r>
              <a:rPr lang="nl-NL" b="1" dirty="0" smtClean="0">
                <a:solidFill>
                  <a:schemeClr val="accent1">
                    <a:lumMod val="75000"/>
                  </a:schemeClr>
                </a:solidFill>
              </a:rPr>
              <a:t>Van bouwplan </a:t>
            </a:r>
            <a:br>
              <a:rPr lang="nl-NL" b="1" dirty="0" smtClean="0">
                <a:solidFill>
                  <a:schemeClr val="accent1">
                    <a:lumMod val="75000"/>
                  </a:schemeClr>
                </a:solidFill>
              </a:rPr>
            </a:br>
            <a:r>
              <a:rPr lang="nl-NL" b="1" dirty="0" smtClean="0">
                <a:solidFill>
                  <a:schemeClr val="accent1">
                    <a:lumMod val="75000"/>
                  </a:schemeClr>
                </a:solidFill>
              </a:rPr>
              <a:t>naar betoog</a:t>
            </a:r>
            <a:endParaRPr lang="nl-NL" b="1" dirty="0">
              <a:solidFill>
                <a:schemeClr val="accent1">
                  <a:lumMod val="75000"/>
                </a:schemeClr>
              </a:solidFill>
            </a:endParaRPr>
          </a:p>
        </p:txBody>
      </p:sp>
      <p:sp>
        <p:nvSpPr>
          <p:cNvPr id="6" name="Rechthoek 5"/>
          <p:cNvSpPr/>
          <p:nvPr/>
        </p:nvSpPr>
        <p:spPr>
          <a:xfrm>
            <a:off x="5630333" y="365125"/>
            <a:ext cx="6010405" cy="6111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i="1" dirty="0" smtClean="0">
                <a:solidFill>
                  <a:srgbClr val="000000"/>
                </a:solidFill>
              </a:rPr>
              <a:t>Betoog</a:t>
            </a:r>
            <a:r>
              <a:rPr lang="nl-NL" sz="1600" dirty="0"/>
              <a:t/>
            </a:r>
            <a:br>
              <a:rPr lang="nl-NL" sz="1600" dirty="0"/>
            </a:br>
            <a:endParaRPr lang="nl-NL" sz="1600" dirty="0"/>
          </a:p>
          <a:p>
            <a:r>
              <a:rPr lang="nl-NL" sz="1600" b="1" dirty="0"/>
              <a:t>Geen 18, geen </a:t>
            </a:r>
            <a:r>
              <a:rPr lang="nl-NL" sz="1600" b="1" dirty="0" smtClean="0"/>
              <a:t>druppel?</a:t>
            </a:r>
          </a:p>
          <a:p>
            <a:endParaRPr lang="nl-NL" sz="1600" dirty="0"/>
          </a:p>
          <a:p>
            <a:r>
              <a:rPr lang="nl-NL" sz="1600" dirty="0" smtClean="0"/>
              <a:t>Je kent het wel op feestjes, veel van de jongeren komen laat aan en hebben thuis al ‘ingedronken’. Alcohol drinken lijkt voor veel jonge mensen een voorwaarde voor het hebben van plezier. Volgens de wet mag iedereen ouder dan 18 alcohol drinken. Maar is alcohol eigenlijk wel zo gewoon als we denken? En is het goed voor ons?</a:t>
            </a:r>
          </a:p>
          <a:p>
            <a:r>
              <a:rPr lang="nl-NL" sz="1600" dirty="0" smtClean="0"/>
              <a:t>In dit betoog leg ik uit waarom het drinken van alcohol helemaal verboden moet worden. Ik vind dat we helemaal moeten stoppen met het drinken van alcohol.</a:t>
            </a:r>
          </a:p>
          <a:p>
            <a:endParaRPr lang="nl-NL" sz="1600" dirty="0"/>
          </a:p>
          <a:p>
            <a:r>
              <a:rPr lang="nl-NL" sz="1600" dirty="0" smtClean="0"/>
              <a:t>Ten eerste …</a:t>
            </a:r>
          </a:p>
          <a:p>
            <a:r>
              <a:rPr lang="nl-NL" sz="1600" dirty="0" smtClean="0"/>
              <a:t/>
            </a:r>
            <a:br>
              <a:rPr lang="nl-NL" sz="1600" dirty="0" smtClean="0"/>
            </a:br>
            <a:r>
              <a:rPr lang="nl-NL" sz="1600" dirty="0" smtClean="0"/>
              <a:t>En ook …</a:t>
            </a:r>
          </a:p>
          <a:p>
            <a:r>
              <a:rPr lang="nl-NL" sz="1600" dirty="0" smtClean="0"/>
              <a:t/>
            </a:r>
            <a:br>
              <a:rPr lang="nl-NL" sz="1600" dirty="0" smtClean="0"/>
            </a:br>
            <a:r>
              <a:rPr lang="nl-NL" sz="1600" dirty="0" smtClean="0"/>
              <a:t>Als derde argument …</a:t>
            </a:r>
          </a:p>
          <a:p>
            <a:endParaRPr lang="nl-NL" sz="1600" dirty="0"/>
          </a:p>
          <a:p>
            <a:r>
              <a:rPr lang="nl-NL" sz="1600" dirty="0" smtClean="0"/>
              <a:t>Dus …</a:t>
            </a:r>
            <a:br>
              <a:rPr lang="nl-NL" sz="1600" dirty="0" smtClean="0"/>
            </a:br>
            <a:endParaRPr lang="nl-NL" sz="1600" dirty="0" smtClean="0"/>
          </a:p>
          <a:p>
            <a:r>
              <a:rPr lang="nl-NL" sz="1600" dirty="0"/>
              <a:t/>
            </a:r>
            <a:br>
              <a:rPr lang="nl-NL" sz="1600" dirty="0"/>
            </a:br>
            <a:endParaRPr lang="nl-NL" sz="1600" dirty="0"/>
          </a:p>
          <a:p>
            <a:pPr algn="ctr"/>
            <a:endParaRPr lang="nl-NL" sz="1600" dirty="0"/>
          </a:p>
        </p:txBody>
      </p:sp>
      <p:sp>
        <p:nvSpPr>
          <p:cNvPr id="7" name="Gekromde pijl-omhoog 6"/>
          <p:cNvSpPr/>
          <p:nvPr/>
        </p:nvSpPr>
        <p:spPr>
          <a:xfrm rot="2055714">
            <a:off x="2664115" y="5498378"/>
            <a:ext cx="2683815" cy="8235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9" name="Afbeelding 8"/>
          <p:cNvPicPr>
            <a:picLocks noChangeAspect="1"/>
          </p:cNvPicPr>
          <p:nvPr/>
        </p:nvPicPr>
        <p:blipFill>
          <a:blip r:embed="rId2"/>
          <a:stretch>
            <a:fillRect/>
          </a:stretch>
        </p:blipFill>
        <p:spPr>
          <a:xfrm>
            <a:off x="491875" y="2435918"/>
            <a:ext cx="3892764" cy="2189680"/>
          </a:xfrm>
          <a:prstGeom prst="rect">
            <a:avLst/>
          </a:prstGeom>
        </p:spPr>
      </p:pic>
    </p:spTree>
    <p:extLst>
      <p:ext uri="{BB962C8B-B14F-4D97-AF65-F5344CB8AC3E}">
        <p14:creationId xmlns:p14="http://schemas.microsoft.com/office/powerpoint/2010/main" val="173127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lstStyle/>
          <a:p>
            <a:r>
              <a:rPr lang="nl-NL" dirty="0" smtClean="0"/>
              <a:t>Betoog – schrijf je tekst</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4119039197"/>
              </p:ext>
            </p:extLst>
          </p:nvPr>
        </p:nvGraphicFramePr>
        <p:xfrm>
          <a:off x="838200" y="1212110"/>
          <a:ext cx="10960100" cy="5128662"/>
        </p:xfrm>
        <a:graphic>
          <a:graphicData uri="http://schemas.openxmlformats.org/drawingml/2006/table">
            <a:tbl>
              <a:tblPr firstRow="1" bandRow="1">
                <a:tableStyleId>{5C22544A-7EE6-4342-B048-85BDC9FD1C3A}</a:tableStyleId>
              </a:tblPr>
              <a:tblGrid>
                <a:gridCol w="3857474">
                  <a:extLst>
                    <a:ext uri="{9D8B030D-6E8A-4147-A177-3AD203B41FA5}">
                      <a16:colId xmlns:a16="http://schemas.microsoft.com/office/drawing/2014/main" val="3925378137"/>
                    </a:ext>
                  </a:extLst>
                </a:gridCol>
                <a:gridCol w="7102626">
                  <a:extLst>
                    <a:ext uri="{9D8B030D-6E8A-4147-A177-3AD203B41FA5}">
                      <a16:colId xmlns:a16="http://schemas.microsoft.com/office/drawing/2014/main" val="1004001117"/>
                    </a:ext>
                  </a:extLst>
                </a:gridCol>
              </a:tblGrid>
              <a:tr h="702377">
                <a:tc>
                  <a:txBody>
                    <a:bodyPr/>
                    <a:lstStyle/>
                    <a:p>
                      <a:r>
                        <a:rPr lang="nl-NL" dirty="0" smtClean="0"/>
                        <a:t>Onderdeel</a:t>
                      </a:r>
                      <a:endParaRPr lang="nl-NL" dirty="0"/>
                    </a:p>
                  </a:txBody>
                  <a:tcPr/>
                </a:tc>
                <a:tc rowSpan="7">
                  <a:txBody>
                    <a:bodyPr/>
                    <a:lstStyle/>
                    <a:p>
                      <a:endParaRPr lang="nl-NL" dirty="0" smtClean="0"/>
                    </a:p>
                    <a:p>
                      <a:endParaRPr lang="nl-NL" dirty="0" smtClean="0"/>
                    </a:p>
                    <a:p>
                      <a:endParaRPr lang="nl-NL" dirty="0" smtClean="0"/>
                    </a:p>
                    <a:p>
                      <a:pPr algn="l"/>
                      <a:r>
                        <a:rPr lang="nl-NL" sz="2800" u="none" dirty="0" smtClean="0"/>
                        <a:t>-</a:t>
                      </a:r>
                      <a:r>
                        <a:rPr lang="nl-NL" sz="2800" u="none" baseline="0" dirty="0" smtClean="0"/>
                        <a:t> </a:t>
                      </a:r>
                      <a:r>
                        <a:rPr lang="nl-NL" sz="2800" u="sng" dirty="0" smtClean="0"/>
                        <a:t>Schrijf</a:t>
                      </a:r>
                      <a:r>
                        <a:rPr lang="nl-NL" sz="2800" dirty="0" smtClean="0"/>
                        <a:t> </a:t>
                      </a:r>
                      <a:r>
                        <a:rPr lang="nl-NL" sz="2800" dirty="0" smtClean="0"/>
                        <a:t>met je bouwplan je betoog.</a:t>
                      </a:r>
                    </a:p>
                    <a:p>
                      <a:pPr algn="l"/>
                      <a:endParaRPr lang="nl-NL" sz="2800" dirty="0" smtClean="0"/>
                    </a:p>
                    <a:p>
                      <a:pPr algn="l"/>
                      <a:r>
                        <a:rPr lang="nl-NL" sz="2800" dirty="0" smtClean="0"/>
                        <a:t>- Elk</a:t>
                      </a:r>
                      <a:r>
                        <a:rPr lang="nl-NL" sz="2800" baseline="0" dirty="0" smtClean="0"/>
                        <a:t> </a:t>
                      </a:r>
                      <a:r>
                        <a:rPr lang="nl-NL" sz="2800" baseline="0" dirty="0" smtClean="0"/>
                        <a:t>onderdeel van je bouwplan krijgt een </a:t>
                      </a:r>
                      <a:r>
                        <a:rPr lang="nl-NL" sz="2800" u="sng" baseline="0" dirty="0" smtClean="0"/>
                        <a:t>eigen alinea</a:t>
                      </a:r>
                      <a:r>
                        <a:rPr lang="nl-NL" sz="2800" baseline="0" dirty="0" smtClean="0"/>
                        <a:t>.</a:t>
                      </a:r>
                    </a:p>
                    <a:p>
                      <a:pPr algn="l"/>
                      <a:endParaRPr lang="nl-NL" sz="2800" baseline="0" dirty="0" smtClean="0"/>
                    </a:p>
                    <a:p>
                      <a:pPr algn="l"/>
                      <a:r>
                        <a:rPr lang="nl-NL" sz="2800" baseline="0" dirty="0" smtClean="0"/>
                        <a:t>- Je </a:t>
                      </a:r>
                      <a:r>
                        <a:rPr lang="nl-NL" sz="2800" baseline="0" dirty="0" smtClean="0"/>
                        <a:t>betoog is </a:t>
                      </a:r>
                      <a:r>
                        <a:rPr lang="nl-NL" sz="2800" u="sng" baseline="0" dirty="0" smtClean="0"/>
                        <a:t>150 tot 200 woorden</a:t>
                      </a:r>
                      <a:r>
                        <a:rPr lang="nl-NL" sz="2800" baseline="0" dirty="0" smtClean="0"/>
                        <a:t>.</a:t>
                      </a:r>
                      <a:br>
                        <a:rPr lang="nl-NL" sz="2800" baseline="0" dirty="0" smtClean="0"/>
                      </a:br>
                      <a:endParaRPr lang="nl-NL" sz="2800" baseline="0" dirty="0" smtClean="0"/>
                    </a:p>
                    <a:p>
                      <a:pPr algn="l"/>
                      <a:r>
                        <a:rPr lang="nl-NL" sz="2800" baseline="0" dirty="0" smtClean="0"/>
                        <a:t>- Bedenk </a:t>
                      </a:r>
                      <a:r>
                        <a:rPr lang="nl-NL" sz="2800" baseline="0" dirty="0" smtClean="0"/>
                        <a:t>zelf voor wie je schrijft.</a:t>
                      </a:r>
                    </a:p>
                    <a:p>
                      <a:pPr algn="ctr"/>
                      <a:endParaRPr lang="nl-NL" sz="3200" dirty="0"/>
                    </a:p>
                  </a:txBody>
                  <a:tcPr>
                    <a:solidFill>
                      <a:schemeClr val="accent1">
                        <a:lumMod val="50000"/>
                      </a:schemeClr>
                    </a:solidFill>
                  </a:tcPr>
                </a:tc>
                <a:extLst>
                  <a:ext uri="{0D108BD9-81ED-4DB2-BD59-A6C34878D82A}">
                    <a16:rowId xmlns:a16="http://schemas.microsoft.com/office/drawing/2014/main" val="2998552306"/>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p>
                      <a:endParaRPr lang="nl-NL" dirty="0"/>
                    </a:p>
                  </a:txBody>
                  <a:tcPr/>
                </a:tc>
                <a:tc vMerge="1">
                  <a:txBody>
                    <a:bodyPr/>
                    <a:lstStyle/>
                    <a:p>
                      <a:endParaRPr lang="nl-NL" dirty="0"/>
                    </a:p>
                  </a:txBody>
                  <a:tcPr/>
                </a:tc>
                <a:extLst>
                  <a:ext uri="{0D108BD9-81ED-4DB2-BD59-A6C34878D82A}">
                    <a16:rowId xmlns:a16="http://schemas.microsoft.com/office/drawing/2014/main" val="3129656217"/>
                  </a:ext>
                </a:extLst>
              </a:tr>
              <a:tr h="702377">
                <a:tc>
                  <a:txBody>
                    <a:bodyPr/>
                    <a:lstStyle/>
                    <a:p>
                      <a:pPr marL="0" indent="0">
                        <a:buNone/>
                      </a:pPr>
                      <a:r>
                        <a:rPr lang="nl-NL" b="1" dirty="0" smtClean="0">
                          <a:latin typeface="Bradley Hand ITC" panose="03070402050302030203" pitchFamily="66" charset="0"/>
                        </a:rPr>
                        <a:t>Inleiding met stelling / mening</a:t>
                      </a:r>
                    </a:p>
                    <a:p>
                      <a:pPr marL="0" indent="0">
                        <a:buNone/>
                      </a:pPr>
                      <a:endParaRPr lang="nl-NL" b="1" dirty="0" smtClean="0">
                        <a:latin typeface="Bradley Hand ITC" panose="03070402050302030203" pitchFamily="66" charset="0"/>
                      </a:endParaRPr>
                    </a:p>
                    <a:p>
                      <a:endParaRPr lang="nl-NL" dirty="0"/>
                    </a:p>
                  </a:txBody>
                  <a:tcPr/>
                </a:tc>
                <a:tc vMerge="1">
                  <a:txBody>
                    <a:bodyPr/>
                    <a:lstStyle/>
                    <a:p>
                      <a:endParaRPr lang="nl-NL" dirty="0"/>
                    </a:p>
                  </a:txBody>
                  <a:tcPr/>
                </a:tc>
                <a:extLst>
                  <a:ext uri="{0D108BD9-81ED-4DB2-BD59-A6C34878D82A}">
                    <a16:rowId xmlns:a16="http://schemas.microsoft.com/office/drawing/2014/main" val="154082309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p>
                      <a:endParaRPr lang="nl-NL" dirty="0"/>
                    </a:p>
                  </a:txBody>
                  <a:tcPr/>
                </a:tc>
                <a:tc vMerge="1">
                  <a:txBody>
                    <a:bodyPr/>
                    <a:lstStyle/>
                    <a:p>
                      <a:endParaRPr lang="nl-NL" dirty="0"/>
                    </a:p>
                  </a:txBody>
                  <a:tcPr/>
                </a:tc>
                <a:extLst>
                  <a:ext uri="{0D108BD9-81ED-4DB2-BD59-A6C34878D82A}">
                    <a16:rowId xmlns:a16="http://schemas.microsoft.com/office/drawing/2014/main" val="292309472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p>
                      <a:endParaRPr lang="nl-NL" dirty="0"/>
                    </a:p>
                  </a:txBody>
                  <a:tcPr/>
                </a:tc>
                <a:tc vMerge="1">
                  <a:txBody>
                    <a:bodyPr/>
                    <a:lstStyle/>
                    <a:p>
                      <a:endParaRPr lang="nl-NL" dirty="0"/>
                    </a:p>
                  </a:txBody>
                  <a:tcPr/>
                </a:tc>
                <a:extLst>
                  <a:ext uri="{0D108BD9-81ED-4DB2-BD59-A6C34878D82A}">
                    <a16:rowId xmlns:a16="http://schemas.microsoft.com/office/drawing/2014/main" val="184328988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p>
                      <a:endParaRPr lang="nl-NL" dirty="0"/>
                    </a:p>
                  </a:txBody>
                  <a:tcPr/>
                </a:tc>
                <a:tc vMerge="1">
                  <a:txBody>
                    <a:bodyPr/>
                    <a:lstStyle/>
                    <a:p>
                      <a:endParaRPr lang="nl-NL" dirty="0"/>
                    </a:p>
                  </a:txBody>
                  <a:tcPr/>
                </a:tc>
                <a:extLst>
                  <a:ext uri="{0D108BD9-81ED-4DB2-BD59-A6C34878D82A}">
                    <a16:rowId xmlns:a16="http://schemas.microsoft.com/office/drawing/2014/main" val="3385622909"/>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p>
                      <a:endParaRPr lang="nl-NL" dirty="0"/>
                    </a:p>
                  </a:txBody>
                  <a:tcPr/>
                </a:tc>
                <a:tc vMerge="1">
                  <a:txBody>
                    <a:bodyPr/>
                    <a:lstStyle/>
                    <a:p>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323581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4</a:t>
            </a:r>
            <a:br>
              <a:rPr lang="nl-NL" b="1" dirty="0" smtClean="0">
                <a:solidFill>
                  <a:schemeClr val="accent1">
                    <a:lumMod val="75000"/>
                  </a:schemeClr>
                </a:solidFill>
              </a:rPr>
            </a:br>
            <a:r>
              <a:rPr lang="nl-NL" b="1" dirty="0" smtClean="0">
                <a:solidFill>
                  <a:schemeClr val="accent1">
                    <a:lumMod val="75000"/>
                  </a:schemeClr>
                </a:solidFill>
              </a:rPr>
              <a:t>Betoog </a:t>
            </a:r>
            <a:r>
              <a:rPr lang="nl-NL" b="1" dirty="0" smtClean="0">
                <a:solidFill>
                  <a:schemeClr val="accent1">
                    <a:lumMod val="75000"/>
                  </a:schemeClr>
                </a:solidFill>
              </a:rPr>
              <a:t>– eerste versie</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normAutofit lnSpcReduction="10000"/>
          </a:bodyPr>
          <a:lstStyle/>
          <a:p>
            <a:r>
              <a:rPr lang="nl-NL" sz="2800" dirty="0" smtClean="0"/>
              <a:t>Laat je bouwplan en je betoog </a:t>
            </a:r>
            <a:r>
              <a:rPr lang="nl-NL" sz="2800" dirty="0" smtClean="0">
                <a:solidFill>
                  <a:srgbClr val="00B0F0"/>
                </a:solidFill>
              </a:rPr>
              <a:t>lezen aan </a:t>
            </a:r>
            <a:r>
              <a:rPr lang="nl-NL" sz="2800" dirty="0" smtClean="0">
                <a:solidFill>
                  <a:srgbClr val="00B0F0"/>
                </a:solidFill>
              </a:rPr>
              <a:t>je </a:t>
            </a:r>
            <a:r>
              <a:rPr lang="nl-NL" sz="2800" dirty="0" smtClean="0">
                <a:solidFill>
                  <a:srgbClr val="00B0F0"/>
                </a:solidFill>
              </a:rPr>
              <a:t>klasgenoten</a:t>
            </a:r>
            <a:r>
              <a:rPr lang="nl-NL" sz="2800" dirty="0" smtClean="0"/>
              <a:t>.</a:t>
            </a:r>
          </a:p>
          <a:p>
            <a:r>
              <a:rPr lang="nl-NL" sz="2800" dirty="0" smtClean="0"/>
              <a:t>Vraag om </a:t>
            </a:r>
            <a:r>
              <a:rPr lang="nl-NL" sz="2800" dirty="0" smtClean="0">
                <a:solidFill>
                  <a:srgbClr val="00B0F0"/>
                </a:solidFill>
              </a:rPr>
              <a:t>feedback</a:t>
            </a:r>
            <a:r>
              <a:rPr lang="nl-NL" sz="2800" dirty="0" smtClean="0"/>
              <a:t>:</a:t>
            </a:r>
            <a:endParaRPr lang="nl-NL" sz="2800" dirty="0"/>
          </a:p>
          <a:p>
            <a:pPr lvl="1"/>
            <a:r>
              <a:rPr lang="nl-NL" sz="2800" dirty="0" smtClean="0"/>
              <a:t>Is de stelling duidelijk?</a:t>
            </a:r>
          </a:p>
          <a:p>
            <a:pPr lvl="1"/>
            <a:r>
              <a:rPr lang="nl-NL" sz="2800" dirty="0" smtClean="0"/>
              <a:t>Zijn de argumenten overtuigend?</a:t>
            </a:r>
          </a:p>
          <a:p>
            <a:pPr lvl="1"/>
            <a:r>
              <a:rPr lang="nl-NL" sz="2800" dirty="0" smtClean="0"/>
              <a:t>Is het betoog goed te begrijpen?</a:t>
            </a:r>
          </a:p>
          <a:p>
            <a:endParaRPr lang="nl-NL" sz="2800" dirty="0"/>
          </a:p>
          <a:p>
            <a:r>
              <a:rPr lang="nl-NL" sz="3600" b="1" dirty="0" smtClean="0">
                <a:solidFill>
                  <a:schemeClr val="accent1">
                    <a:lumMod val="75000"/>
                  </a:schemeClr>
                </a:solidFill>
              </a:rPr>
              <a:t>Verbeter je betoog.</a:t>
            </a:r>
            <a:endParaRPr lang="nl-NL" sz="3600" b="1" dirty="0">
              <a:solidFill>
                <a:schemeClr val="accent1">
                  <a:lumMod val="75000"/>
                </a:schemeClr>
              </a:solidFill>
            </a:endParaRPr>
          </a:p>
        </p:txBody>
      </p:sp>
      <p:pic>
        <p:nvPicPr>
          <p:cNvPr id="4" name="Afbeelding 3"/>
          <p:cNvPicPr>
            <a:picLocks noChangeAspect="1"/>
          </p:cNvPicPr>
          <p:nvPr/>
        </p:nvPicPr>
        <p:blipFill>
          <a:blip r:embed="rId2"/>
          <a:stretch>
            <a:fillRect/>
          </a:stretch>
        </p:blipFill>
        <p:spPr>
          <a:xfrm>
            <a:off x="9199562" y="269750"/>
            <a:ext cx="2654300" cy="1766466"/>
          </a:xfrm>
          <a:prstGeom prst="rect">
            <a:avLst/>
          </a:prstGeom>
        </p:spPr>
      </p:pic>
      <p:pic>
        <p:nvPicPr>
          <p:cNvPr id="6" name="Afbeelding 5"/>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9710737" y="4291286"/>
            <a:ext cx="2143125" cy="2143125"/>
          </a:xfrm>
          <a:prstGeom prst="rect">
            <a:avLst/>
          </a:prstGeom>
        </p:spPr>
      </p:pic>
    </p:spTree>
    <p:extLst>
      <p:ext uri="{BB962C8B-B14F-4D97-AF65-F5344CB8AC3E}">
        <p14:creationId xmlns:p14="http://schemas.microsoft.com/office/powerpoint/2010/main" val="2186445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75000"/>
                  </a:schemeClr>
                </a:solidFill>
              </a:rPr>
              <a:t>Betoog – tweede versie</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lstStyle/>
          <a:p>
            <a:r>
              <a:rPr lang="nl-NL" sz="2800" dirty="0" smtClean="0"/>
              <a:t>Controleer je betoog op </a:t>
            </a:r>
            <a:r>
              <a:rPr lang="nl-NL" sz="2800" dirty="0" smtClean="0">
                <a:solidFill>
                  <a:srgbClr val="00B0F0"/>
                </a:solidFill>
              </a:rPr>
              <a:t>spelling en grammatica.</a:t>
            </a:r>
          </a:p>
          <a:p>
            <a:r>
              <a:rPr lang="nl-NL" sz="2800" dirty="0" smtClean="0"/>
              <a:t>Verbeter je tekst nu nog een keer.</a:t>
            </a:r>
          </a:p>
          <a:p>
            <a:endParaRPr lang="nl-NL" dirty="0" smtClean="0"/>
          </a:p>
          <a:p>
            <a:r>
              <a:rPr lang="nl-NL" sz="4400" b="1" dirty="0" smtClean="0">
                <a:solidFill>
                  <a:srgbClr val="00B0F0"/>
                </a:solidFill>
              </a:rPr>
              <a:t>Lever je betoog in bij je docent!</a:t>
            </a:r>
            <a:endParaRPr lang="nl-NL" sz="4400" b="1" dirty="0">
              <a:solidFill>
                <a:srgbClr val="00B0F0"/>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9342455" y="4021156"/>
            <a:ext cx="2562207" cy="2562207"/>
          </a:xfrm>
          <a:prstGeom prst="rect">
            <a:avLst/>
          </a:prstGeom>
        </p:spPr>
      </p:pic>
    </p:spTree>
    <p:extLst>
      <p:ext uri="{BB962C8B-B14F-4D97-AF65-F5344CB8AC3E}">
        <p14:creationId xmlns:p14="http://schemas.microsoft.com/office/powerpoint/2010/main" val="122258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5</a:t>
            </a:r>
            <a:br>
              <a:rPr lang="nl-NL" b="1" dirty="0" smtClean="0">
                <a:solidFill>
                  <a:schemeClr val="accent1">
                    <a:lumMod val="75000"/>
                  </a:schemeClr>
                </a:solidFill>
              </a:rPr>
            </a:br>
            <a:r>
              <a:rPr lang="nl-NL" b="1" dirty="0" smtClean="0">
                <a:solidFill>
                  <a:schemeClr val="accent1">
                    <a:lumMod val="75000"/>
                  </a:schemeClr>
                </a:solidFill>
              </a:rPr>
              <a:t>Betoog </a:t>
            </a:r>
            <a:r>
              <a:rPr lang="nl-NL" b="1" dirty="0" smtClean="0">
                <a:solidFill>
                  <a:schemeClr val="accent1">
                    <a:lumMod val="75000"/>
                  </a:schemeClr>
                </a:solidFill>
              </a:rPr>
              <a:t>– </a:t>
            </a:r>
            <a:r>
              <a:rPr lang="nl-NL" b="1" dirty="0" smtClean="0">
                <a:solidFill>
                  <a:schemeClr val="accent1">
                    <a:lumMod val="75000"/>
                  </a:schemeClr>
                </a:solidFill>
              </a:rPr>
              <a:t>extra les</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p:txBody>
      </p:sp>
      <p:pic>
        <p:nvPicPr>
          <p:cNvPr id="5" name="Afbeelding 4"/>
          <p:cNvPicPr>
            <a:picLocks noChangeAspect="1"/>
          </p:cNvPicPr>
          <p:nvPr/>
        </p:nvPicPr>
        <p:blipFill>
          <a:blip r:embed="rId2"/>
          <a:stretch>
            <a:fillRect/>
          </a:stretch>
        </p:blipFill>
        <p:spPr>
          <a:xfrm>
            <a:off x="838200" y="1972691"/>
            <a:ext cx="6896100" cy="4057206"/>
          </a:xfrm>
          <a:prstGeom prst="rect">
            <a:avLst/>
          </a:prstGeom>
        </p:spPr>
      </p:pic>
    </p:spTree>
    <p:extLst>
      <p:ext uri="{BB962C8B-B14F-4D97-AF65-F5344CB8AC3E}">
        <p14:creationId xmlns:p14="http://schemas.microsoft.com/office/powerpoint/2010/main" val="1775883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Inleveren</a:t>
            </a:r>
            <a:endParaRPr lang="nl-NL" b="1" dirty="0"/>
          </a:p>
        </p:txBody>
      </p:sp>
      <p:sp>
        <p:nvSpPr>
          <p:cNvPr id="3" name="Tijdelijke aanduiding voor inhoud 2"/>
          <p:cNvSpPr>
            <a:spLocks noGrp="1"/>
          </p:cNvSpPr>
          <p:nvPr>
            <p:ph idx="1"/>
          </p:nvPr>
        </p:nvSpPr>
        <p:spPr/>
        <p:txBody>
          <a:bodyPr/>
          <a:lstStyle/>
          <a:p>
            <a:r>
              <a:rPr lang="nl-NL" dirty="0" smtClean="0"/>
              <a:t>Bouwplan</a:t>
            </a:r>
          </a:p>
          <a:p>
            <a:r>
              <a:rPr lang="nl-NL" dirty="0" smtClean="0"/>
              <a:t>Betoog versie 1</a:t>
            </a:r>
          </a:p>
          <a:p>
            <a:r>
              <a:rPr lang="nl-NL" dirty="0" smtClean="0"/>
              <a:t>Betoog </a:t>
            </a:r>
            <a:r>
              <a:rPr lang="nl-NL" dirty="0" smtClean="0"/>
              <a:t>versie 2 </a:t>
            </a:r>
          </a:p>
          <a:p>
            <a:endParaRPr lang="nl-NL" dirty="0"/>
          </a:p>
        </p:txBody>
      </p:sp>
    </p:spTree>
    <p:extLst>
      <p:ext uri="{BB962C8B-B14F-4D97-AF65-F5344CB8AC3E}">
        <p14:creationId xmlns:p14="http://schemas.microsoft.com/office/powerpoint/2010/main" val="2348224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928576704"/>
              </p:ext>
            </p:extLst>
          </p:nvPr>
        </p:nvGraphicFramePr>
        <p:xfrm>
          <a:off x="704120" y="794219"/>
          <a:ext cx="9983449" cy="5419848"/>
        </p:xfrm>
        <a:graphic>
          <a:graphicData uri="http://schemas.openxmlformats.org/drawingml/2006/table">
            <a:tbl>
              <a:tblPr firstRow="1" bandRow="1">
                <a:tableStyleId>{5C22544A-7EE6-4342-B048-85BDC9FD1C3A}</a:tableStyleId>
              </a:tblPr>
              <a:tblGrid>
                <a:gridCol w="4107306">
                  <a:extLst>
                    <a:ext uri="{9D8B030D-6E8A-4147-A177-3AD203B41FA5}">
                      <a16:colId xmlns:a16="http://schemas.microsoft.com/office/drawing/2014/main" val="3827459943"/>
                    </a:ext>
                  </a:extLst>
                </a:gridCol>
                <a:gridCol w="5876143">
                  <a:extLst>
                    <a:ext uri="{9D8B030D-6E8A-4147-A177-3AD203B41FA5}">
                      <a16:colId xmlns:a16="http://schemas.microsoft.com/office/drawing/2014/main" val="4251199733"/>
                    </a:ext>
                  </a:extLst>
                </a:gridCol>
              </a:tblGrid>
              <a:tr h="387132">
                <a:tc>
                  <a:txBody>
                    <a:bodyPr/>
                    <a:lstStyle/>
                    <a:p>
                      <a:r>
                        <a:rPr lang="nl-NL" sz="1600" dirty="0" smtClean="0"/>
                        <a:t>Beoordelingscriteria</a:t>
                      </a:r>
                      <a:endParaRPr lang="nl-NL" sz="1600" dirty="0"/>
                    </a:p>
                  </a:txBody>
                  <a:tcPr/>
                </a:tc>
                <a:tc>
                  <a:txBody>
                    <a:bodyPr/>
                    <a:lstStyle/>
                    <a:p>
                      <a:r>
                        <a:rPr lang="nl-NL" sz="1600" dirty="0" smtClean="0"/>
                        <a:t>punten</a:t>
                      </a:r>
                      <a:endParaRPr lang="nl-NL" sz="1600" dirty="0"/>
                    </a:p>
                  </a:txBody>
                  <a:tcPr/>
                </a:tc>
                <a:extLst>
                  <a:ext uri="{0D108BD9-81ED-4DB2-BD59-A6C34878D82A}">
                    <a16:rowId xmlns:a16="http://schemas.microsoft.com/office/drawing/2014/main" val="3329084461"/>
                  </a:ext>
                </a:extLst>
              </a:tr>
              <a:tr h="387132">
                <a:tc>
                  <a:txBody>
                    <a:bodyPr/>
                    <a:lstStyle/>
                    <a:p>
                      <a:r>
                        <a:rPr lang="nl-NL" sz="1600" dirty="0" smtClean="0"/>
                        <a:t>Bouwplan</a:t>
                      </a:r>
                      <a:endParaRPr lang="nl-NL" sz="1600" dirty="0"/>
                    </a:p>
                  </a:txBody>
                  <a:tcPr/>
                </a:tc>
                <a:tc rowSpan="3">
                  <a:txBody>
                    <a:bodyPr/>
                    <a:lstStyle/>
                    <a:p>
                      <a:endParaRPr lang="nl-NL" sz="1600" dirty="0" smtClean="0"/>
                    </a:p>
                    <a:p>
                      <a:endParaRPr lang="nl-NL" sz="1600" dirty="0" smtClean="0"/>
                    </a:p>
                    <a:p>
                      <a:r>
                        <a:rPr lang="nl-NL" sz="1600" dirty="0" smtClean="0"/>
                        <a:t>voorwaardelijk</a:t>
                      </a:r>
                      <a:endParaRPr lang="nl-NL" sz="1600" dirty="0"/>
                    </a:p>
                  </a:txBody>
                  <a:tcPr/>
                </a:tc>
                <a:extLst>
                  <a:ext uri="{0D108BD9-81ED-4DB2-BD59-A6C34878D82A}">
                    <a16:rowId xmlns:a16="http://schemas.microsoft.com/office/drawing/2014/main" val="2666487329"/>
                  </a:ext>
                </a:extLst>
              </a:tr>
              <a:tr h="387132">
                <a:tc>
                  <a:txBody>
                    <a:bodyPr/>
                    <a:lstStyle/>
                    <a:p>
                      <a:r>
                        <a:rPr lang="nl-NL" sz="1600" dirty="0" smtClean="0"/>
                        <a:t>Betoog versie 1</a:t>
                      </a:r>
                      <a:endParaRPr lang="nl-NL" sz="1600" dirty="0"/>
                    </a:p>
                  </a:txBody>
                  <a:tcPr/>
                </a:tc>
                <a:tc vMerge="1">
                  <a:txBody>
                    <a:bodyPr/>
                    <a:lstStyle/>
                    <a:p>
                      <a:endParaRPr lang="nl-NL" sz="1600" dirty="0"/>
                    </a:p>
                  </a:txBody>
                  <a:tcPr/>
                </a:tc>
                <a:extLst>
                  <a:ext uri="{0D108BD9-81ED-4DB2-BD59-A6C34878D82A}">
                    <a16:rowId xmlns:a16="http://schemas.microsoft.com/office/drawing/2014/main" val="3685083714"/>
                  </a:ext>
                </a:extLst>
              </a:tr>
              <a:tr h="387132">
                <a:tc>
                  <a:txBody>
                    <a:bodyPr/>
                    <a:lstStyle/>
                    <a:p>
                      <a:r>
                        <a:rPr lang="nl-NL" sz="1600" dirty="0" smtClean="0"/>
                        <a:t>Betoog</a:t>
                      </a:r>
                      <a:r>
                        <a:rPr lang="nl-NL" sz="1600" baseline="0" dirty="0" smtClean="0"/>
                        <a:t> versie 2</a:t>
                      </a:r>
                      <a:endParaRPr lang="nl-NL" sz="1600" dirty="0"/>
                    </a:p>
                  </a:txBody>
                  <a:tcPr/>
                </a:tc>
                <a:tc vMerge="1">
                  <a:txBody>
                    <a:bodyPr/>
                    <a:lstStyle/>
                    <a:p>
                      <a:endParaRPr lang="nl-NL" sz="1600" dirty="0"/>
                    </a:p>
                  </a:txBody>
                  <a:tcPr/>
                </a:tc>
                <a:extLst>
                  <a:ext uri="{0D108BD9-81ED-4DB2-BD59-A6C34878D82A}">
                    <a16:rowId xmlns:a16="http://schemas.microsoft.com/office/drawing/2014/main" val="3181404437"/>
                  </a:ext>
                </a:extLst>
              </a:tr>
              <a:tr h="387132">
                <a:tc>
                  <a:txBody>
                    <a:bodyPr/>
                    <a:lstStyle/>
                    <a:p>
                      <a:r>
                        <a:rPr lang="nl-NL" sz="1600" dirty="0" smtClean="0"/>
                        <a:t>Titel</a:t>
                      </a:r>
                      <a:endParaRPr lang="nl-NL" sz="1600" dirty="0"/>
                    </a:p>
                  </a:txBody>
                  <a:tcPr/>
                </a:tc>
                <a:tc>
                  <a:txBody>
                    <a:bodyPr/>
                    <a:lstStyle/>
                    <a:p>
                      <a:r>
                        <a:rPr lang="nl-NL" sz="1600" dirty="0" smtClean="0"/>
                        <a:t>1 punt</a:t>
                      </a:r>
                      <a:endParaRPr lang="nl-NL" sz="1600" dirty="0"/>
                    </a:p>
                  </a:txBody>
                  <a:tcPr/>
                </a:tc>
                <a:extLst>
                  <a:ext uri="{0D108BD9-81ED-4DB2-BD59-A6C34878D82A}">
                    <a16:rowId xmlns:a16="http://schemas.microsoft.com/office/drawing/2014/main" val="1570872654"/>
                  </a:ext>
                </a:extLst>
              </a:tr>
              <a:tr h="387132">
                <a:tc>
                  <a:txBody>
                    <a:bodyPr/>
                    <a:lstStyle/>
                    <a:p>
                      <a:r>
                        <a:rPr lang="nl-NL" sz="1600" dirty="0" smtClean="0"/>
                        <a:t>Inleiding</a:t>
                      </a:r>
                      <a:endParaRPr lang="nl-NL" sz="1600" dirty="0"/>
                    </a:p>
                  </a:txBody>
                  <a:tcPr/>
                </a:tc>
                <a:tc>
                  <a:txBody>
                    <a:bodyPr/>
                    <a:lstStyle/>
                    <a:p>
                      <a:r>
                        <a:rPr lang="nl-NL" sz="1600" dirty="0" smtClean="0"/>
                        <a:t>1</a:t>
                      </a:r>
                      <a:r>
                        <a:rPr lang="nl-NL" sz="1600" baseline="0" dirty="0" smtClean="0"/>
                        <a:t> </a:t>
                      </a:r>
                      <a:r>
                        <a:rPr lang="nl-NL" sz="1600" dirty="0" smtClean="0"/>
                        <a:t>punt</a:t>
                      </a:r>
                      <a:endParaRPr lang="nl-NL" sz="1600" dirty="0"/>
                    </a:p>
                  </a:txBody>
                  <a:tcPr/>
                </a:tc>
                <a:extLst>
                  <a:ext uri="{0D108BD9-81ED-4DB2-BD59-A6C34878D82A}">
                    <a16:rowId xmlns:a16="http://schemas.microsoft.com/office/drawing/2014/main" val="731972615"/>
                  </a:ext>
                </a:extLst>
              </a:tr>
              <a:tr h="387132">
                <a:tc>
                  <a:txBody>
                    <a:bodyPr/>
                    <a:lstStyle/>
                    <a:p>
                      <a:r>
                        <a:rPr lang="nl-NL" sz="1600" dirty="0" smtClean="0"/>
                        <a:t>Stelling</a:t>
                      </a:r>
                      <a:r>
                        <a:rPr lang="nl-NL" sz="1600" baseline="0" dirty="0" smtClean="0"/>
                        <a:t> / mening</a:t>
                      </a:r>
                      <a:endParaRPr lang="nl-NL" sz="1600" dirty="0"/>
                    </a:p>
                  </a:txBody>
                  <a:tcPr/>
                </a:tc>
                <a:tc>
                  <a:txBody>
                    <a:bodyPr/>
                    <a:lstStyle/>
                    <a:p>
                      <a:r>
                        <a:rPr lang="nl-NL" sz="1600" dirty="0" smtClean="0"/>
                        <a:t>3 punten</a:t>
                      </a:r>
                      <a:endParaRPr lang="nl-NL" sz="1600" dirty="0"/>
                    </a:p>
                  </a:txBody>
                  <a:tcPr/>
                </a:tc>
                <a:extLst>
                  <a:ext uri="{0D108BD9-81ED-4DB2-BD59-A6C34878D82A}">
                    <a16:rowId xmlns:a16="http://schemas.microsoft.com/office/drawing/2014/main" val="2090862727"/>
                  </a:ext>
                </a:extLst>
              </a:tr>
              <a:tr h="387132">
                <a:tc>
                  <a:txBody>
                    <a:bodyPr/>
                    <a:lstStyle/>
                    <a:p>
                      <a:r>
                        <a:rPr lang="nl-NL" sz="1600" dirty="0" smtClean="0"/>
                        <a:t>Argumenten</a:t>
                      </a:r>
                      <a:endParaRPr lang="nl-NL" sz="1600" dirty="0"/>
                    </a:p>
                  </a:txBody>
                  <a:tcPr/>
                </a:tc>
                <a:tc>
                  <a:txBody>
                    <a:bodyPr/>
                    <a:lstStyle/>
                    <a:p>
                      <a:r>
                        <a:rPr lang="nl-NL" sz="1600" dirty="0" smtClean="0"/>
                        <a:t>6</a:t>
                      </a:r>
                      <a:r>
                        <a:rPr lang="nl-NL" sz="1600" baseline="0" dirty="0" smtClean="0"/>
                        <a:t> </a:t>
                      </a:r>
                      <a:r>
                        <a:rPr lang="nl-NL" sz="1600" dirty="0" smtClean="0"/>
                        <a:t>punten</a:t>
                      </a:r>
                      <a:endParaRPr lang="nl-NL" sz="1600" dirty="0"/>
                    </a:p>
                  </a:txBody>
                  <a:tcPr/>
                </a:tc>
                <a:extLst>
                  <a:ext uri="{0D108BD9-81ED-4DB2-BD59-A6C34878D82A}">
                    <a16:rowId xmlns:a16="http://schemas.microsoft.com/office/drawing/2014/main" val="2430096427"/>
                  </a:ext>
                </a:extLst>
              </a:tr>
              <a:tr h="387132">
                <a:tc>
                  <a:txBody>
                    <a:bodyPr/>
                    <a:lstStyle/>
                    <a:p>
                      <a:r>
                        <a:rPr lang="nl-NL" sz="1600" dirty="0" smtClean="0"/>
                        <a:t>Conclusie</a:t>
                      </a:r>
                      <a:endParaRPr lang="nl-NL" sz="1600" dirty="0"/>
                    </a:p>
                  </a:txBody>
                  <a:tcPr/>
                </a:tc>
                <a:tc>
                  <a:txBody>
                    <a:bodyPr/>
                    <a:lstStyle/>
                    <a:p>
                      <a:r>
                        <a:rPr lang="nl-NL" sz="1600" dirty="0" smtClean="0"/>
                        <a:t>2</a:t>
                      </a:r>
                      <a:r>
                        <a:rPr lang="nl-NL" sz="1600" baseline="0" dirty="0" smtClean="0"/>
                        <a:t> </a:t>
                      </a:r>
                      <a:r>
                        <a:rPr lang="nl-NL" sz="1600" dirty="0" smtClean="0"/>
                        <a:t>punten</a:t>
                      </a:r>
                      <a:endParaRPr lang="nl-NL" sz="1600" dirty="0"/>
                    </a:p>
                  </a:txBody>
                  <a:tcPr/>
                </a:tc>
                <a:extLst>
                  <a:ext uri="{0D108BD9-81ED-4DB2-BD59-A6C34878D82A}">
                    <a16:rowId xmlns:a16="http://schemas.microsoft.com/office/drawing/2014/main" val="999650637"/>
                  </a:ext>
                </a:extLst>
              </a:tr>
              <a:tr h="387132">
                <a:tc>
                  <a:txBody>
                    <a:bodyPr/>
                    <a:lstStyle/>
                    <a:p>
                      <a:r>
                        <a:rPr lang="nl-NL" sz="1600" dirty="0" smtClean="0"/>
                        <a:t>Afstemming op publiek</a:t>
                      </a:r>
                      <a:endParaRPr lang="nl-NL" sz="1600" dirty="0"/>
                    </a:p>
                  </a:txBody>
                  <a:tcPr/>
                </a:tc>
                <a:tc>
                  <a:txBody>
                    <a:bodyPr/>
                    <a:lstStyle/>
                    <a:p>
                      <a:r>
                        <a:rPr lang="nl-NL" sz="1600" dirty="0" smtClean="0"/>
                        <a:t>1</a:t>
                      </a:r>
                      <a:r>
                        <a:rPr lang="nl-NL" sz="1600" baseline="0" dirty="0" smtClean="0"/>
                        <a:t> </a:t>
                      </a:r>
                      <a:r>
                        <a:rPr lang="nl-NL" sz="1600" dirty="0" smtClean="0"/>
                        <a:t> punt</a:t>
                      </a:r>
                      <a:endParaRPr lang="nl-NL" sz="1600" dirty="0"/>
                    </a:p>
                  </a:txBody>
                  <a:tcPr/>
                </a:tc>
                <a:extLst>
                  <a:ext uri="{0D108BD9-81ED-4DB2-BD59-A6C34878D82A}">
                    <a16:rowId xmlns:a16="http://schemas.microsoft.com/office/drawing/2014/main" val="2662662029"/>
                  </a:ext>
                </a:extLst>
              </a:tr>
              <a:tr h="387132">
                <a:tc>
                  <a:txBody>
                    <a:bodyPr/>
                    <a:lstStyle/>
                    <a:p>
                      <a:r>
                        <a:rPr lang="nl-NL" sz="1600" dirty="0" smtClean="0"/>
                        <a:t>Samenhang </a:t>
                      </a:r>
                      <a:endParaRPr lang="nl-NL" sz="1600" dirty="0"/>
                    </a:p>
                  </a:txBody>
                  <a:tcPr/>
                </a:tc>
                <a:tc>
                  <a:txBody>
                    <a:bodyPr/>
                    <a:lstStyle/>
                    <a:p>
                      <a:r>
                        <a:rPr lang="nl-NL" sz="1600" dirty="0" smtClean="0"/>
                        <a:t>2 punten</a:t>
                      </a:r>
                      <a:endParaRPr lang="nl-NL" sz="1600" dirty="0"/>
                    </a:p>
                  </a:txBody>
                  <a:tcPr/>
                </a:tc>
                <a:extLst>
                  <a:ext uri="{0D108BD9-81ED-4DB2-BD59-A6C34878D82A}">
                    <a16:rowId xmlns:a16="http://schemas.microsoft.com/office/drawing/2014/main" val="2031169488"/>
                  </a:ext>
                </a:extLst>
              </a:tr>
              <a:tr h="387132">
                <a:tc>
                  <a:txBody>
                    <a:bodyPr/>
                    <a:lstStyle/>
                    <a:p>
                      <a:r>
                        <a:rPr lang="nl-NL" sz="1600" dirty="0" smtClean="0"/>
                        <a:t>Spelling (2F)</a:t>
                      </a:r>
                      <a:endParaRPr lang="nl-NL" sz="1600" dirty="0"/>
                    </a:p>
                  </a:txBody>
                  <a:tcPr/>
                </a:tc>
                <a:tc>
                  <a:txBody>
                    <a:bodyPr/>
                    <a:lstStyle/>
                    <a:p>
                      <a:r>
                        <a:rPr lang="nl-NL" sz="1600" dirty="0" smtClean="0"/>
                        <a:t>2 punten</a:t>
                      </a:r>
                      <a:endParaRPr lang="nl-NL" sz="1600" dirty="0"/>
                    </a:p>
                  </a:txBody>
                  <a:tcPr/>
                </a:tc>
                <a:extLst>
                  <a:ext uri="{0D108BD9-81ED-4DB2-BD59-A6C34878D82A}">
                    <a16:rowId xmlns:a16="http://schemas.microsoft.com/office/drawing/2014/main" val="1238393671"/>
                  </a:ext>
                </a:extLst>
              </a:tr>
              <a:tr h="387132">
                <a:tc>
                  <a:txBody>
                    <a:bodyPr/>
                    <a:lstStyle/>
                    <a:p>
                      <a:r>
                        <a:rPr lang="nl-NL" sz="1600" dirty="0" smtClean="0"/>
                        <a:t>Grammatica (2F)</a:t>
                      </a:r>
                      <a:endParaRPr lang="nl-NL" sz="1600" dirty="0"/>
                    </a:p>
                  </a:txBody>
                  <a:tcPr/>
                </a:tc>
                <a:tc>
                  <a:txBody>
                    <a:bodyPr/>
                    <a:lstStyle/>
                    <a:p>
                      <a:r>
                        <a:rPr lang="nl-NL" sz="1600" dirty="0" smtClean="0"/>
                        <a:t>2 punten</a:t>
                      </a:r>
                      <a:endParaRPr lang="nl-NL" sz="1600" dirty="0"/>
                    </a:p>
                  </a:txBody>
                  <a:tcPr/>
                </a:tc>
                <a:extLst>
                  <a:ext uri="{0D108BD9-81ED-4DB2-BD59-A6C34878D82A}">
                    <a16:rowId xmlns:a16="http://schemas.microsoft.com/office/drawing/2014/main" val="783413364"/>
                  </a:ext>
                </a:extLst>
              </a:tr>
              <a:tr h="387132">
                <a:tc>
                  <a:txBody>
                    <a:bodyPr/>
                    <a:lstStyle/>
                    <a:p>
                      <a:r>
                        <a:rPr lang="nl-NL" sz="1600" dirty="0" smtClean="0"/>
                        <a:t>Totaal</a:t>
                      </a:r>
                      <a:endParaRPr lang="nl-NL" sz="1600" dirty="0"/>
                    </a:p>
                  </a:txBody>
                  <a:tcPr/>
                </a:tc>
                <a:tc>
                  <a:txBody>
                    <a:bodyPr/>
                    <a:lstStyle/>
                    <a:p>
                      <a:r>
                        <a:rPr lang="nl-NL" sz="1600" dirty="0" smtClean="0"/>
                        <a:t>20 punten</a:t>
                      </a:r>
                      <a:r>
                        <a:rPr lang="nl-NL" sz="1600" baseline="0" dirty="0" smtClean="0"/>
                        <a:t> (= 10)</a:t>
                      </a:r>
                      <a:endParaRPr lang="nl-NL" sz="1600" dirty="0"/>
                    </a:p>
                  </a:txBody>
                  <a:tcPr/>
                </a:tc>
                <a:extLst>
                  <a:ext uri="{0D108BD9-81ED-4DB2-BD59-A6C34878D82A}">
                    <a16:rowId xmlns:a16="http://schemas.microsoft.com/office/drawing/2014/main" val="1207485763"/>
                  </a:ext>
                </a:extLst>
              </a:tr>
            </a:tbl>
          </a:graphicData>
        </a:graphic>
      </p:graphicFrame>
    </p:spTree>
    <p:extLst>
      <p:ext uri="{BB962C8B-B14F-4D97-AF65-F5344CB8AC3E}">
        <p14:creationId xmlns:p14="http://schemas.microsoft.com/office/powerpoint/2010/main" val="191228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75000"/>
                  </a:schemeClr>
                </a:solidFill>
              </a:rPr>
              <a:t>Betoog schrijven in stappen</a:t>
            </a:r>
            <a:endParaRPr lang="nl-NL" b="1" dirty="0">
              <a:solidFill>
                <a:schemeClr val="accent1">
                  <a:lumMod val="75000"/>
                </a:schemeClr>
              </a:solidFill>
            </a:endParaRPr>
          </a:p>
        </p:txBody>
      </p:sp>
      <p:sp>
        <p:nvSpPr>
          <p:cNvPr id="4" name="Afgeronde rechthoek 3"/>
          <p:cNvSpPr/>
          <p:nvPr/>
        </p:nvSpPr>
        <p:spPr>
          <a:xfrm>
            <a:off x="7357872" y="4746582"/>
            <a:ext cx="4580128" cy="16319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t/>
            </a:r>
            <a:br>
              <a:rPr lang="nl-NL" dirty="0" smtClean="0"/>
            </a:br>
            <a:r>
              <a:rPr lang="nl-NL" sz="2000" dirty="0" smtClean="0"/>
              <a:t>Beoordelingscriteria BETOOG</a:t>
            </a:r>
            <a:endParaRPr lang="nl-NL" sz="2000" dirty="0"/>
          </a:p>
          <a:p>
            <a:r>
              <a:rPr lang="nl-NL" sz="2000" dirty="0"/>
              <a:t>   stappen, inhoud, taalverzorging</a:t>
            </a:r>
          </a:p>
          <a:p>
            <a:pPr algn="ctr"/>
            <a:endParaRPr lang="nl-NL" dirty="0"/>
          </a:p>
        </p:txBody>
      </p:sp>
      <p:graphicFrame>
        <p:nvGraphicFramePr>
          <p:cNvPr id="5" name="Diagram 4"/>
          <p:cNvGraphicFramePr/>
          <p:nvPr>
            <p:extLst>
              <p:ext uri="{D42A27DB-BD31-4B8C-83A1-F6EECF244321}">
                <p14:modId xmlns:p14="http://schemas.microsoft.com/office/powerpoint/2010/main" val="2645852128"/>
              </p:ext>
            </p:extLst>
          </p:nvPr>
        </p:nvGraphicFramePr>
        <p:xfrm>
          <a:off x="1130300" y="2084832"/>
          <a:ext cx="6121400" cy="405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26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1</a:t>
            </a:r>
            <a:br>
              <a:rPr lang="nl-NL" b="1" dirty="0" smtClean="0">
                <a:solidFill>
                  <a:schemeClr val="accent1">
                    <a:lumMod val="75000"/>
                  </a:schemeClr>
                </a:solidFill>
              </a:rPr>
            </a:br>
            <a:r>
              <a:rPr lang="nl-NL" b="1" dirty="0" smtClean="0">
                <a:solidFill>
                  <a:schemeClr val="accent1">
                    <a:lumMod val="75000"/>
                  </a:schemeClr>
                </a:solidFill>
              </a:rPr>
              <a:t>Betoog</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lstStyle/>
          <a:p>
            <a:pPr marL="0" indent="0">
              <a:buNone/>
            </a:pPr>
            <a:r>
              <a:rPr lang="nl-NL" i="1" dirty="0" smtClean="0"/>
              <a:t>Schrijfdoelen</a:t>
            </a:r>
          </a:p>
          <a:p>
            <a:endParaRPr lang="nl-NL" dirty="0"/>
          </a:p>
          <a:p>
            <a:r>
              <a:rPr lang="nl-NL" dirty="0" smtClean="0"/>
              <a:t>Amuseren</a:t>
            </a:r>
          </a:p>
          <a:p>
            <a:r>
              <a:rPr lang="nl-NL" dirty="0" smtClean="0"/>
              <a:t>Informeren</a:t>
            </a:r>
          </a:p>
          <a:p>
            <a:r>
              <a:rPr lang="nl-NL" b="1" dirty="0" smtClean="0">
                <a:solidFill>
                  <a:srgbClr val="00B0F0"/>
                </a:solidFill>
              </a:rPr>
              <a:t>Overtuigen</a:t>
            </a:r>
          </a:p>
          <a:p>
            <a:r>
              <a:rPr lang="nl-NL" dirty="0" smtClean="0"/>
              <a:t>Overhalen</a:t>
            </a:r>
            <a:endParaRPr lang="nl-NL" dirty="0"/>
          </a:p>
        </p:txBody>
      </p:sp>
      <p:sp>
        <p:nvSpPr>
          <p:cNvPr id="4" name="Gekromde pijl-links 3"/>
          <p:cNvSpPr/>
          <p:nvPr/>
        </p:nvSpPr>
        <p:spPr>
          <a:xfrm>
            <a:off x="3147934" y="2425700"/>
            <a:ext cx="1615940" cy="19590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a:picLocks noChangeAspect="1"/>
          </p:cNvPicPr>
          <p:nvPr/>
        </p:nvPicPr>
        <p:blipFill>
          <a:blip r:embed="rId2"/>
          <a:stretch>
            <a:fillRect/>
          </a:stretch>
        </p:blipFill>
        <p:spPr>
          <a:xfrm>
            <a:off x="5787464" y="2084832"/>
            <a:ext cx="6025124" cy="3405505"/>
          </a:xfrm>
          <a:prstGeom prst="rect">
            <a:avLst/>
          </a:prstGeom>
        </p:spPr>
      </p:pic>
    </p:spTree>
    <p:extLst>
      <p:ext uri="{BB962C8B-B14F-4D97-AF65-F5344CB8AC3E}">
        <p14:creationId xmlns:p14="http://schemas.microsoft.com/office/powerpoint/2010/main" val="693997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75000"/>
                  </a:schemeClr>
                </a:solidFill>
              </a:rPr>
              <a:t>Stelling en argumenten</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noAutofit/>
          </a:bodyPr>
          <a:lstStyle/>
          <a:p>
            <a:pPr marL="0" indent="0">
              <a:buNone/>
            </a:pPr>
            <a:r>
              <a:rPr lang="nl-NL" sz="2800" b="1" dirty="0" smtClean="0"/>
              <a:t>Wat is een </a:t>
            </a:r>
            <a:r>
              <a:rPr lang="nl-NL" sz="2800" b="1" dirty="0" smtClean="0">
                <a:solidFill>
                  <a:srgbClr val="00B0F0"/>
                </a:solidFill>
              </a:rPr>
              <a:t>stelling / mening</a:t>
            </a:r>
            <a:r>
              <a:rPr lang="nl-NL" sz="2800" b="1" dirty="0" smtClean="0"/>
              <a:t>?</a:t>
            </a:r>
            <a:endParaRPr lang="nl-NL" sz="2800" b="1" dirty="0"/>
          </a:p>
          <a:p>
            <a:pPr marL="0" indent="0">
              <a:buNone/>
            </a:pPr>
            <a:r>
              <a:rPr lang="nl-NL" sz="2800" b="1" dirty="0" smtClean="0">
                <a:solidFill>
                  <a:srgbClr val="00B0F0"/>
                </a:solidFill>
              </a:rPr>
              <a:t>Wat zijn argumenten</a:t>
            </a:r>
            <a:r>
              <a:rPr lang="nl-NL" sz="2800" b="1" dirty="0" smtClean="0"/>
              <a:t>?</a:t>
            </a:r>
          </a:p>
          <a:p>
            <a:pPr marL="0" indent="0">
              <a:buNone/>
            </a:pPr>
            <a:endParaRPr lang="nl-NL" sz="2800" b="1" dirty="0"/>
          </a:p>
          <a:p>
            <a:pPr marL="0" indent="0">
              <a:buNone/>
            </a:pPr>
            <a:endParaRPr lang="nl-NL" sz="2800" b="1" dirty="0" smtClean="0"/>
          </a:p>
          <a:p>
            <a:pPr marL="0" indent="0">
              <a:buNone/>
            </a:pPr>
            <a:r>
              <a:rPr lang="nl-NL" sz="2800" i="1" dirty="0" smtClean="0"/>
              <a:t>Herken stellingen. Bedenk </a:t>
            </a:r>
            <a:r>
              <a:rPr lang="nl-NL" sz="2800" i="1" dirty="0" smtClean="0"/>
              <a:t>stellingen.</a:t>
            </a:r>
          </a:p>
          <a:p>
            <a:pPr marL="0" indent="0">
              <a:buNone/>
            </a:pPr>
            <a:r>
              <a:rPr lang="nl-NL" sz="2800" i="1" dirty="0" smtClean="0"/>
              <a:t>Herken argumenten. Bedenk </a:t>
            </a:r>
            <a:r>
              <a:rPr lang="nl-NL" sz="2800" i="1" dirty="0" smtClean="0"/>
              <a:t>argumenten.</a:t>
            </a:r>
          </a:p>
        </p:txBody>
      </p:sp>
      <p:sp>
        <p:nvSpPr>
          <p:cNvPr id="4" name="Ovaal 3"/>
          <p:cNvSpPr/>
          <p:nvPr/>
        </p:nvSpPr>
        <p:spPr>
          <a:xfrm>
            <a:off x="7442200" y="1348232"/>
            <a:ext cx="4572000" cy="3746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atin typeface="Bahnschrift SemiBold" panose="020B0502040204020203" pitchFamily="34" charset="0"/>
              </a:rPr>
              <a:t>MAAK NU DE OPDRACHTEN</a:t>
            </a:r>
          </a:p>
          <a:p>
            <a:pPr algn="ctr"/>
            <a:r>
              <a:rPr lang="nl-NL" sz="2800" dirty="0" smtClean="0"/>
              <a:t>Stellingen en argumenten</a:t>
            </a:r>
            <a:endParaRPr lang="nl-NL" sz="2800" dirty="0"/>
          </a:p>
        </p:txBody>
      </p:sp>
    </p:spTree>
    <p:extLst>
      <p:ext uri="{BB962C8B-B14F-4D97-AF65-F5344CB8AC3E}">
        <p14:creationId xmlns:p14="http://schemas.microsoft.com/office/powerpoint/2010/main" val="2114529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Betoog opbouw</a:t>
            </a:r>
            <a:endParaRPr lang="nl-NL" dirty="0"/>
          </a:p>
        </p:txBody>
      </p:sp>
      <p:sp>
        <p:nvSpPr>
          <p:cNvPr id="3" name="Tijdelijke aanduiding voor inhoud 2"/>
          <p:cNvSpPr>
            <a:spLocks noGrp="1"/>
          </p:cNvSpPr>
          <p:nvPr>
            <p:ph idx="1"/>
          </p:nvPr>
        </p:nvSpPr>
        <p:spPr/>
        <p:txBody>
          <a:bodyPr>
            <a:noAutofit/>
          </a:bodyPr>
          <a:lstStyle/>
          <a:p>
            <a:pPr marL="0" indent="0">
              <a:buNone/>
            </a:pPr>
            <a:r>
              <a:rPr lang="nl-NL" sz="2800" b="1" dirty="0" smtClean="0">
                <a:solidFill>
                  <a:srgbClr val="00B0F0"/>
                </a:solidFill>
              </a:rPr>
              <a:t>Titel</a:t>
            </a:r>
          </a:p>
          <a:p>
            <a:pPr marL="0" indent="0">
              <a:buNone/>
            </a:pPr>
            <a:r>
              <a:rPr lang="nl-NL" sz="2800" b="1" dirty="0" smtClean="0">
                <a:solidFill>
                  <a:srgbClr val="00B0F0"/>
                </a:solidFill>
              </a:rPr>
              <a:t>Inleiding </a:t>
            </a:r>
            <a:r>
              <a:rPr lang="nl-NL" sz="2800" b="1" dirty="0" smtClean="0">
                <a:solidFill>
                  <a:srgbClr val="00B0F0"/>
                </a:solidFill>
              </a:rPr>
              <a:t>met stelling / mening</a:t>
            </a:r>
          </a:p>
          <a:p>
            <a:pPr marL="0" indent="0">
              <a:buNone/>
            </a:pPr>
            <a:r>
              <a:rPr lang="nl-NL" sz="2800" b="1" dirty="0" smtClean="0">
                <a:solidFill>
                  <a:srgbClr val="00B0F0"/>
                </a:solidFill>
              </a:rPr>
              <a:t>Argument </a:t>
            </a:r>
            <a:r>
              <a:rPr lang="nl-NL" sz="2800" b="1" dirty="0" smtClean="0">
                <a:solidFill>
                  <a:srgbClr val="00B0F0"/>
                </a:solidFill>
              </a:rPr>
              <a:t>1</a:t>
            </a:r>
          </a:p>
          <a:p>
            <a:pPr marL="0" indent="0">
              <a:buNone/>
            </a:pPr>
            <a:r>
              <a:rPr lang="nl-NL" sz="2800" b="1" dirty="0" smtClean="0">
                <a:solidFill>
                  <a:srgbClr val="00B0F0"/>
                </a:solidFill>
              </a:rPr>
              <a:t>Argument </a:t>
            </a:r>
            <a:r>
              <a:rPr lang="nl-NL" sz="2800" b="1" dirty="0" smtClean="0">
                <a:solidFill>
                  <a:srgbClr val="00B0F0"/>
                </a:solidFill>
              </a:rPr>
              <a:t>2</a:t>
            </a:r>
          </a:p>
          <a:p>
            <a:pPr marL="0" indent="0">
              <a:buNone/>
            </a:pPr>
            <a:r>
              <a:rPr lang="nl-NL" sz="2800" b="1" dirty="0" smtClean="0">
                <a:solidFill>
                  <a:srgbClr val="00B0F0"/>
                </a:solidFill>
              </a:rPr>
              <a:t>Argument 3</a:t>
            </a:r>
            <a:endParaRPr lang="nl-NL" sz="2800" b="1" dirty="0" smtClean="0">
              <a:solidFill>
                <a:srgbClr val="00B0F0"/>
              </a:solidFill>
            </a:endParaRPr>
          </a:p>
          <a:p>
            <a:pPr marL="0" indent="0">
              <a:buNone/>
            </a:pPr>
            <a:r>
              <a:rPr lang="nl-NL" sz="2800" b="1" dirty="0" smtClean="0">
                <a:solidFill>
                  <a:srgbClr val="00B0F0"/>
                </a:solidFill>
              </a:rPr>
              <a:t>Conclusie</a:t>
            </a:r>
            <a:endParaRPr lang="nl-NL" sz="2800" b="1" dirty="0">
              <a:solidFill>
                <a:srgbClr val="00B0F0"/>
              </a:solidFill>
            </a:endParaRPr>
          </a:p>
        </p:txBody>
      </p:sp>
      <p:pic>
        <p:nvPicPr>
          <p:cNvPr id="6" name="Afbeelding 5"/>
          <p:cNvPicPr>
            <a:picLocks noChangeAspect="1"/>
          </p:cNvPicPr>
          <p:nvPr/>
        </p:nvPicPr>
        <p:blipFill rotWithShape="1">
          <a:blip r:embed="rId3"/>
          <a:srcRect r="49736"/>
          <a:stretch/>
        </p:blipFill>
        <p:spPr>
          <a:xfrm>
            <a:off x="6921500" y="889650"/>
            <a:ext cx="3975100" cy="5262707"/>
          </a:xfrm>
          <a:prstGeom prst="rect">
            <a:avLst/>
          </a:prstGeom>
        </p:spPr>
      </p:pic>
    </p:spTree>
    <p:extLst>
      <p:ext uri="{BB962C8B-B14F-4D97-AF65-F5344CB8AC3E}">
        <p14:creationId xmlns:p14="http://schemas.microsoft.com/office/powerpoint/2010/main" val="4145412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Publiek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b="1" dirty="0" smtClean="0">
                <a:cs typeface="Arial" panose="020B0604020202020204" pitchFamily="34" charset="0"/>
              </a:rPr>
              <a:t>Voor wie schrijf je?</a:t>
            </a:r>
          </a:p>
          <a:p>
            <a:pPr marL="0" indent="0">
              <a:buNone/>
            </a:pPr>
            <a:r>
              <a:rPr lang="nl-NL" sz="2800" b="1" dirty="0" smtClean="0">
                <a:cs typeface="Arial" panose="020B0604020202020204" pitchFamily="34" charset="0"/>
              </a:rPr>
              <a:t>Wat wil jij vertellen aan jouw publiek?</a:t>
            </a:r>
          </a:p>
          <a:p>
            <a:pPr marL="0" indent="0">
              <a:buNone/>
            </a:pPr>
            <a:r>
              <a:rPr lang="nl-NL" sz="2800" b="1" dirty="0" smtClean="0">
                <a:cs typeface="Arial" panose="020B0604020202020204" pitchFamily="34" charset="0"/>
              </a:rPr>
              <a:t>Wat weet je publiek al?</a:t>
            </a:r>
          </a:p>
          <a:p>
            <a:pPr marL="0" indent="0">
              <a:buNone/>
            </a:pPr>
            <a:r>
              <a:rPr lang="nl-NL" sz="2800" b="1" dirty="0" smtClean="0">
                <a:cs typeface="Arial" panose="020B0604020202020204" pitchFamily="34" charset="0"/>
              </a:rPr>
              <a:t>Wat vind je publiek interessant?</a:t>
            </a:r>
            <a:endParaRPr lang="nl-NL" sz="2800" b="1" dirty="0">
              <a:cs typeface="Arial" panose="020B0604020202020204" pitchFamily="34" charset="0"/>
            </a:endParaRPr>
          </a:p>
        </p:txBody>
      </p:sp>
      <p:sp>
        <p:nvSpPr>
          <p:cNvPr id="4" name="Ovaal 3"/>
          <p:cNvSpPr/>
          <p:nvPr/>
        </p:nvSpPr>
        <p:spPr>
          <a:xfrm>
            <a:off x="7456358" y="2250823"/>
            <a:ext cx="4422098" cy="419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Schrijftaal</a:t>
            </a:r>
          </a:p>
          <a:p>
            <a:pPr algn="ctr"/>
            <a:r>
              <a:rPr lang="nl-NL" sz="3600" dirty="0" smtClean="0"/>
              <a:t>Begrijpelijk</a:t>
            </a:r>
          </a:p>
          <a:p>
            <a:pPr algn="ctr"/>
            <a:r>
              <a:rPr lang="nl-NL" sz="3600" dirty="0" smtClean="0"/>
              <a:t>Respectvol</a:t>
            </a:r>
          </a:p>
          <a:p>
            <a:pPr algn="ctr"/>
            <a:r>
              <a:rPr lang="nl-NL" sz="3600" dirty="0" smtClean="0"/>
              <a:t>Korte zinnen</a:t>
            </a:r>
          </a:p>
        </p:txBody>
      </p:sp>
    </p:spTree>
    <p:extLst>
      <p:ext uri="{BB962C8B-B14F-4D97-AF65-F5344CB8AC3E}">
        <p14:creationId xmlns:p14="http://schemas.microsoft.com/office/powerpoint/2010/main" val="14333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2</a:t>
            </a:r>
            <a:br>
              <a:rPr lang="nl-NL" b="1" dirty="0" smtClean="0">
                <a:solidFill>
                  <a:schemeClr val="accent1">
                    <a:lumMod val="75000"/>
                  </a:schemeClr>
                </a:solidFill>
              </a:rPr>
            </a:br>
            <a:r>
              <a:rPr lang="nl-NL" b="1" dirty="0" smtClean="0">
                <a:solidFill>
                  <a:schemeClr val="accent1">
                    <a:lumMod val="75000"/>
                  </a:schemeClr>
                </a:solidFill>
              </a:rPr>
              <a:t>Onderwerp </a:t>
            </a:r>
            <a:r>
              <a:rPr lang="nl-NL" b="1" dirty="0" smtClean="0">
                <a:solidFill>
                  <a:schemeClr val="accent1">
                    <a:lumMod val="75000"/>
                  </a:schemeClr>
                </a:solidFill>
              </a:rPr>
              <a:t>kiezen</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normAutofit lnSpcReduction="10000"/>
          </a:bodyPr>
          <a:lstStyle/>
          <a:p>
            <a:pPr marL="0" indent="0">
              <a:buNone/>
            </a:pPr>
            <a:endParaRPr lang="nl-NL" b="1" dirty="0" smtClean="0">
              <a:latin typeface="Bradley Hand ITC" panose="03070402050302030203" pitchFamily="66" charset="0"/>
            </a:endParaRPr>
          </a:p>
          <a:p>
            <a:pPr marL="0" indent="0">
              <a:buNone/>
            </a:pPr>
            <a:r>
              <a:rPr lang="nl-NL" sz="2800" b="1" dirty="0" smtClean="0">
                <a:cs typeface="Arial" panose="020B0604020202020204" pitchFamily="34" charset="0"/>
              </a:rPr>
              <a:t>Kies </a:t>
            </a:r>
            <a:r>
              <a:rPr lang="nl-NL" sz="2800" b="1" dirty="0" smtClean="0">
                <a:cs typeface="Arial" panose="020B0604020202020204" pitchFamily="34" charset="0"/>
              </a:rPr>
              <a:t>een </a:t>
            </a:r>
            <a:r>
              <a:rPr lang="nl-NL" sz="2800" b="1" dirty="0" smtClean="0">
                <a:solidFill>
                  <a:srgbClr val="00B050"/>
                </a:solidFill>
                <a:cs typeface="Arial" panose="020B0604020202020204" pitchFamily="34" charset="0"/>
              </a:rPr>
              <a:t>onderwerp</a:t>
            </a:r>
            <a:r>
              <a:rPr lang="nl-NL" sz="2800" b="1" dirty="0" smtClean="0">
                <a:cs typeface="Arial" panose="020B0604020202020204" pitchFamily="34" charset="0"/>
              </a:rPr>
              <a:t> uit de </a:t>
            </a:r>
            <a:endParaRPr lang="nl-NL" sz="2800" b="1" dirty="0" smtClean="0">
              <a:cs typeface="Arial" panose="020B0604020202020204" pitchFamily="34" charset="0"/>
            </a:endParaRPr>
          </a:p>
          <a:p>
            <a:pPr marL="0" indent="0">
              <a:buNone/>
            </a:pPr>
            <a:r>
              <a:rPr lang="nl-NL" sz="2800" b="1" dirty="0" smtClean="0">
                <a:solidFill>
                  <a:srgbClr val="00B050"/>
                </a:solidFill>
                <a:cs typeface="Arial" panose="020B0604020202020204" pitchFamily="34" charset="0"/>
              </a:rPr>
              <a:t>les </a:t>
            </a:r>
            <a:r>
              <a:rPr lang="nl-NL" sz="2800" b="1" dirty="0" smtClean="0">
                <a:solidFill>
                  <a:srgbClr val="00B050"/>
                </a:solidFill>
                <a:cs typeface="Arial" panose="020B0604020202020204" pitchFamily="34" charset="0"/>
              </a:rPr>
              <a:t>Burgerschap, </a:t>
            </a:r>
            <a:r>
              <a:rPr lang="nl-NL" sz="2800" b="1" dirty="0" smtClean="0">
                <a:solidFill>
                  <a:schemeClr val="bg2">
                    <a:lumMod val="60000"/>
                    <a:lumOff val="40000"/>
                  </a:schemeClr>
                </a:solidFill>
                <a:cs typeface="Arial" panose="020B0604020202020204" pitchFamily="34" charset="0"/>
              </a:rPr>
              <a:t>Normen en waarden</a:t>
            </a:r>
            <a:r>
              <a:rPr lang="nl-NL" sz="2800" b="1" dirty="0" smtClean="0">
                <a:cs typeface="Arial" panose="020B0604020202020204" pitchFamily="34" charset="0"/>
              </a:rPr>
              <a:t>.</a:t>
            </a:r>
          </a:p>
          <a:p>
            <a:pPr marL="0" indent="0">
              <a:buNone/>
            </a:pPr>
            <a:r>
              <a:rPr lang="nl-NL" sz="2800" b="1" dirty="0" smtClean="0">
                <a:cs typeface="Arial" panose="020B0604020202020204" pitchFamily="34" charset="0"/>
              </a:rPr>
              <a:t>Zoek </a:t>
            </a:r>
            <a:r>
              <a:rPr lang="nl-NL" sz="2800" b="1" dirty="0" smtClean="0">
                <a:solidFill>
                  <a:srgbClr val="00B0F0"/>
                </a:solidFill>
                <a:cs typeface="Arial" panose="020B0604020202020204" pitchFamily="34" charset="0"/>
              </a:rPr>
              <a:t>informatie</a:t>
            </a:r>
            <a:r>
              <a:rPr lang="nl-NL" sz="2800" b="1" dirty="0" smtClean="0">
                <a:cs typeface="Arial" panose="020B0604020202020204" pitchFamily="34" charset="0"/>
              </a:rPr>
              <a:t> over het onderwerp.</a:t>
            </a:r>
          </a:p>
          <a:p>
            <a:pPr marL="0" indent="0">
              <a:buNone/>
            </a:pPr>
            <a:endParaRPr lang="nl-NL" sz="2800" b="1" dirty="0">
              <a:cs typeface="Arial" panose="020B0604020202020204" pitchFamily="34" charset="0"/>
            </a:endParaRPr>
          </a:p>
          <a:p>
            <a:pPr marL="0" indent="0">
              <a:buNone/>
            </a:pPr>
            <a:r>
              <a:rPr lang="nl-NL" sz="2800" b="1" dirty="0" smtClean="0">
                <a:cs typeface="Arial" panose="020B0604020202020204" pitchFamily="34" charset="0"/>
              </a:rPr>
              <a:t>Bedenk een </a:t>
            </a:r>
            <a:r>
              <a:rPr lang="nl-NL" sz="2800" b="1" dirty="0" smtClean="0">
                <a:solidFill>
                  <a:srgbClr val="00B0F0"/>
                </a:solidFill>
                <a:cs typeface="Arial" panose="020B0604020202020204" pitchFamily="34" charset="0"/>
              </a:rPr>
              <a:t>stelling / mening</a:t>
            </a:r>
            <a:r>
              <a:rPr lang="nl-NL" sz="2800" b="1" dirty="0" smtClean="0">
                <a:cs typeface="Arial" panose="020B0604020202020204" pitchFamily="34" charset="0"/>
              </a:rPr>
              <a:t>.</a:t>
            </a:r>
          </a:p>
          <a:p>
            <a:pPr marL="0" indent="0">
              <a:buNone/>
            </a:pPr>
            <a:r>
              <a:rPr lang="nl-NL" sz="2800" b="1" dirty="0" smtClean="0">
                <a:cs typeface="Arial" panose="020B0604020202020204" pitchFamily="34" charset="0"/>
              </a:rPr>
              <a:t>Verzamel </a:t>
            </a:r>
            <a:r>
              <a:rPr lang="nl-NL" sz="2800" b="1" dirty="0" smtClean="0">
                <a:solidFill>
                  <a:srgbClr val="00B0F0"/>
                </a:solidFill>
                <a:cs typeface="Arial" panose="020B0604020202020204" pitchFamily="34" charset="0"/>
              </a:rPr>
              <a:t>argumenten</a:t>
            </a:r>
            <a:r>
              <a:rPr lang="nl-NL" sz="2800" b="1" dirty="0" smtClean="0">
                <a:cs typeface="Arial" panose="020B0604020202020204" pitchFamily="34" charset="0"/>
              </a:rPr>
              <a:t>.</a:t>
            </a:r>
          </a:p>
          <a:p>
            <a:pPr marL="0" indent="0">
              <a:buNone/>
            </a:pPr>
            <a:r>
              <a:rPr lang="nl-NL" sz="2800" b="1" dirty="0" smtClean="0">
                <a:cs typeface="Arial" panose="020B0604020202020204" pitchFamily="34" charset="0"/>
              </a:rPr>
              <a:t>Kies de 3 beste argumenten.</a:t>
            </a:r>
            <a:endParaRPr lang="nl-NL" sz="2800" b="1" dirty="0">
              <a:cs typeface="Arial" panose="020B0604020202020204" pitchFamily="34" charset="0"/>
            </a:endParaRPr>
          </a:p>
        </p:txBody>
      </p:sp>
    </p:spTree>
    <p:extLst>
      <p:ext uri="{BB962C8B-B14F-4D97-AF65-F5344CB8AC3E}">
        <p14:creationId xmlns:p14="http://schemas.microsoft.com/office/powerpoint/2010/main" val="250124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lstStyle/>
          <a:p>
            <a:r>
              <a:rPr lang="nl-NL" dirty="0" smtClean="0"/>
              <a:t>Betoog – bouwplan </a:t>
            </a:r>
            <a:r>
              <a:rPr lang="nl-NL" dirty="0" smtClean="0">
                <a:solidFill>
                  <a:srgbClr val="00B0F0"/>
                </a:solidFill>
              </a:rPr>
              <a:t>voorbeeld</a:t>
            </a:r>
            <a:endParaRPr lang="nl-NL" dirty="0">
              <a:solidFill>
                <a:srgbClr val="00B0F0"/>
              </a:solidFill>
            </a:endParaRPr>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309407029"/>
              </p:ext>
            </p:extLst>
          </p:nvPr>
        </p:nvGraphicFramePr>
        <p:xfrm>
          <a:off x="997677" y="1436963"/>
          <a:ext cx="10356122" cy="5128662"/>
        </p:xfrm>
        <a:graphic>
          <a:graphicData uri="http://schemas.openxmlformats.org/drawingml/2006/table">
            <a:tbl>
              <a:tblPr firstRow="1" bandRow="1">
                <a:tableStyleId>{5C22544A-7EE6-4342-B048-85BDC9FD1C3A}</a:tableStyleId>
              </a:tblPr>
              <a:tblGrid>
                <a:gridCol w="3874126">
                  <a:extLst>
                    <a:ext uri="{9D8B030D-6E8A-4147-A177-3AD203B41FA5}">
                      <a16:colId xmlns:a16="http://schemas.microsoft.com/office/drawing/2014/main" val="3925378137"/>
                    </a:ext>
                  </a:extLst>
                </a:gridCol>
                <a:gridCol w="6481996">
                  <a:extLst>
                    <a:ext uri="{9D8B030D-6E8A-4147-A177-3AD203B41FA5}">
                      <a16:colId xmlns:a16="http://schemas.microsoft.com/office/drawing/2014/main" val="1004001117"/>
                    </a:ext>
                  </a:extLst>
                </a:gridCol>
              </a:tblGrid>
              <a:tr h="702377">
                <a:tc>
                  <a:txBody>
                    <a:bodyPr/>
                    <a:lstStyle/>
                    <a:p>
                      <a:r>
                        <a:rPr lang="nl-NL" dirty="0" smtClean="0"/>
                        <a:t>Onderdeel</a:t>
                      </a:r>
                      <a:endParaRPr lang="nl-NL" dirty="0"/>
                    </a:p>
                  </a:txBody>
                  <a:tcPr/>
                </a:tc>
                <a:tc>
                  <a:txBody>
                    <a:bodyPr/>
                    <a:lstStyle/>
                    <a:p>
                      <a:r>
                        <a:rPr lang="nl-NL" dirty="0" smtClean="0"/>
                        <a:t>Inhoud</a:t>
                      </a:r>
                      <a:endParaRPr lang="nl-NL" dirty="0"/>
                    </a:p>
                  </a:txBody>
                  <a:tcPr/>
                </a:tc>
                <a:extLst>
                  <a:ext uri="{0D108BD9-81ED-4DB2-BD59-A6C34878D82A}">
                    <a16:rowId xmlns:a16="http://schemas.microsoft.com/office/drawing/2014/main" val="2998552306"/>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p>
                      <a:endParaRPr lang="nl-NL" dirty="0"/>
                    </a:p>
                  </a:txBody>
                  <a:tcPr/>
                </a:tc>
                <a:tc>
                  <a:txBody>
                    <a:bodyPr/>
                    <a:lstStyle/>
                    <a:p>
                      <a:r>
                        <a:rPr lang="nl-NL" dirty="0" smtClean="0"/>
                        <a:t>Geen</a:t>
                      </a:r>
                      <a:r>
                        <a:rPr lang="nl-NL" baseline="0" dirty="0" smtClean="0"/>
                        <a:t> 18, geen druppel?</a:t>
                      </a:r>
                      <a:endParaRPr lang="nl-NL" dirty="0"/>
                    </a:p>
                  </a:txBody>
                  <a:tcPr/>
                </a:tc>
                <a:extLst>
                  <a:ext uri="{0D108BD9-81ED-4DB2-BD59-A6C34878D82A}">
                    <a16:rowId xmlns:a16="http://schemas.microsoft.com/office/drawing/2014/main" val="3129656217"/>
                  </a:ext>
                </a:extLst>
              </a:tr>
              <a:tr h="702377">
                <a:tc>
                  <a:txBody>
                    <a:bodyPr/>
                    <a:lstStyle/>
                    <a:p>
                      <a:pPr marL="0" indent="0">
                        <a:buNone/>
                      </a:pPr>
                      <a:r>
                        <a:rPr lang="nl-NL" b="1" dirty="0" smtClean="0">
                          <a:latin typeface="Bradley Hand ITC" panose="03070402050302030203" pitchFamily="66" charset="0"/>
                        </a:rPr>
                        <a:t>Inleiding met stelling / mening</a:t>
                      </a:r>
                    </a:p>
                    <a:p>
                      <a:pPr marL="0" indent="0">
                        <a:buNone/>
                      </a:pPr>
                      <a:endParaRPr lang="nl-NL" b="1" dirty="0" smtClean="0">
                        <a:latin typeface="Bradley Hand ITC" panose="03070402050302030203" pitchFamily="66" charset="0"/>
                      </a:endParaRPr>
                    </a:p>
                    <a:p>
                      <a:endParaRPr lang="nl-NL" dirty="0"/>
                    </a:p>
                  </a:txBody>
                  <a:tcPr/>
                </a:tc>
                <a:tc>
                  <a:txBody>
                    <a:bodyPr/>
                    <a:lstStyle/>
                    <a:p>
                      <a:r>
                        <a:rPr lang="nl-NL" dirty="0" smtClean="0"/>
                        <a:t>Ervaringen,</a:t>
                      </a:r>
                      <a:r>
                        <a:rPr lang="nl-NL" baseline="0" dirty="0" smtClean="0"/>
                        <a:t> nieuwsbericht, …</a:t>
                      </a:r>
                      <a:endParaRPr lang="nl-NL" dirty="0" smtClean="0"/>
                    </a:p>
                    <a:p>
                      <a:r>
                        <a:rPr lang="nl-NL" dirty="0" smtClean="0"/>
                        <a:t>Stelling:</a:t>
                      </a:r>
                      <a:r>
                        <a:rPr lang="nl-NL" baseline="0" dirty="0" smtClean="0"/>
                        <a:t> Alcohol drinken moet helemaal verboden worden</a:t>
                      </a:r>
                      <a:endParaRPr lang="nl-NL" dirty="0"/>
                    </a:p>
                  </a:txBody>
                  <a:tcPr/>
                </a:tc>
                <a:extLst>
                  <a:ext uri="{0D108BD9-81ED-4DB2-BD59-A6C34878D82A}">
                    <a16:rowId xmlns:a16="http://schemas.microsoft.com/office/drawing/2014/main" val="154082309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p>
                      <a:endParaRPr lang="nl-NL" dirty="0"/>
                    </a:p>
                  </a:txBody>
                  <a:tcPr/>
                </a:tc>
                <a:tc>
                  <a:txBody>
                    <a:bodyPr/>
                    <a:lstStyle/>
                    <a:p>
                      <a:r>
                        <a:rPr lang="nl-NL" dirty="0" smtClean="0"/>
                        <a:t>Ongezond</a:t>
                      </a:r>
                      <a:endParaRPr lang="nl-NL" dirty="0"/>
                    </a:p>
                  </a:txBody>
                  <a:tcPr/>
                </a:tc>
                <a:extLst>
                  <a:ext uri="{0D108BD9-81ED-4DB2-BD59-A6C34878D82A}">
                    <a16:rowId xmlns:a16="http://schemas.microsoft.com/office/drawing/2014/main" val="292309472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p>
                      <a:endParaRPr lang="nl-NL" dirty="0"/>
                    </a:p>
                  </a:txBody>
                  <a:tcPr/>
                </a:tc>
                <a:tc>
                  <a:txBody>
                    <a:bodyPr/>
                    <a:lstStyle/>
                    <a:p>
                      <a:r>
                        <a:rPr lang="nl-NL" dirty="0" smtClean="0"/>
                        <a:t>Overlast</a:t>
                      </a:r>
                      <a:endParaRPr lang="nl-NL" dirty="0"/>
                    </a:p>
                  </a:txBody>
                  <a:tcPr/>
                </a:tc>
                <a:extLst>
                  <a:ext uri="{0D108BD9-81ED-4DB2-BD59-A6C34878D82A}">
                    <a16:rowId xmlns:a16="http://schemas.microsoft.com/office/drawing/2014/main" val="184328988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Verkeersongelukken</a:t>
                      </a:r>
                    </a:p>
                    <a:p>
                      <a:endParaRPr lang="nl-NL" dirty="0"/>
                    </a:p>
                  </a:txBody>
                  <a:tcPr/>
                </a:tc>
                <a:extLst>
                  <a:ext uri="{0D108BD9-81ED-4DB2-BD59-A6C34878D82A}">
                    <a16:rowId xmlns:a16="http://schemas.microsoft.com/office/drawing/2014/main" val="3385622909"/>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p>
                      <a:endParaRPr lang="nl-NL" dirty="0"/>
                    </a:p>
                  </a:txBody>
                  <a:tcPr/>
                </a:tc>
                <a:tc>
                  <a:txBody>
                    <a:bodyPr/>
                    <a:lstStyle/>
                    <a:p>
                      <a:r>
                        <a:rPr lang="nl-NL" dirty="0" smtClean="0"/>
                        <a:t>Alcohol</a:t>
                      </a:r>
                      <a:r>
                        <a:rPr lang="nl-NL" baseline="0" dirty="0" smtClean="0"/>
                        <a:t> drinken moet verboden worden ook voor 18+</a:t>
                      </a:r>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223537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lstStyle/>
          <a:p>
            <a:r>
              <a:rPr lang="nl-NL" dirty="0" smtClean="0"/>
              <a:t>Betoog – maak een bouwplan</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524181146"/>
              </p:ext>
            </p:extLst>
          </p:nvPr>
        </p:nvGraphicFramePr>
        <p:xfrm>
          <a:off x="997677" y="1436963"/>
          <a:ext cx="10356122" cy="5099286"/>
        </p:xfrm>
        <a:graphic>
          <a:graphicData uri="http://schemas.openxmlformats.org/drawingml/2006/table">
            <a:tbl>
              <a:tblPr firstRow="1" bandRow="1">
                <a:tableStyleId>{5C22544A-7EE6-4342-B048-85BDC9FD1C3A}</a:tableStyleId>
              </a:tblPr>
              <a:tblGrid>
                <a:gridCol w="3874126">
                  <a:extLst>
                    <a:ext uri="{9D8B030D-6E8A-4147-A177-3AD203B41FA5}">
                      <a16:colId xmlns:a16="http://schemas.microsoft.com/office/drawing/2014/main" val="3925378137"/>
                    </a:ext>
                  </a:extLst>
                </a:gridCol>
                <a:gridCol w="6481996">
                  <a:extLst>
                    <a:ext uri="{9D8B030D-6E8A-4147-A177-3AD203B41FA5}">
                      <a16:colId xmlns:a16="http://schemas.microsoft.com/office/drawing/2014/main" val="1004001117"/>
                    </a:ext>
                  </a:extLst>
                </a:gridCol>
              </a:tblGrid>
              <a:tr h="702377">
                <a:tc>
                  <a:txBody>
                    <a:bodyPr/>
                    <a:lstStyle/>
                    <a:p>
                      <a:r>
                        <a:rPr lang="nl-NL" dirty="0" smtClean="0"/>
                        <a:t>Onderdeel</a:t>
                      </a:r>
                      <a:endParaRPr lang="nl-NL" dirty="0"/>
                    </a:p>
                  </a:txBody>
                  <a:tcPr/>
                </a:tc>
                <a:tc>
                  <a:txBody>
                    <a:bodyPr/>
                    <a:lstStyle/>
                    <a:p>
                      <a:r>
                        <a:rPr lang="nl-NL" dirty="0" smtClean="0"/>
                        <a:t>Inhoud</a:t>
                      </a:r>
                      <a:endParaRPr lang="nl-NL" dirty="0"/>
                    </a:p>
                  </a:txBody>
                  <a:tcPr/>
                </a:tc>
                <a:extLst>
                  <a:ext uri="{0D108BD9-81ED-4DB2-BD59-A6C34878D82A}">
                    <a16:rowId xmlns:a16="http://schemas.microsoft.com/office/drawing/2014/main" val="2998552306"/>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p>
                      <a:endParaRPr lang="nl-NL" dirty="0"/>
                    </a:p>
                  </a:txBody>
                  <a:tcPr/>
                </a:tc>
                <a:tc>
                  <a:txBody>
                    <a:bodyPr/>
                    <a:lstStyle/>
                    <a:p>
                      <a:endParaRPr lang="nl-NL"/>
                    </a:p>
                  </a:txBody>
                  <a:tcPr/>
                </a:tc>
                <a:extLst>
                  <a:ext uri="{0D108BD9-81ED-4DB2-BD59-A6C34878D82A}">
                    <a16:rowId xmlns:a16="http://schemas.microsoft.com/office/drawing/2014/main" val="3129656217"/>
                  </a:ext>
                </a:extLst>
              </a:tr>
              <a:tr h="702377">
                <a:tc>
                  <a:txBody>
                    <a:bodyPr/>
                    <a:lstStyle/>
                    <a:p>
                      <a:pPr marL="0" indent="0">
                        <a:buNone/>
                      </a:pPr>
                      <a:r>
                        <a:rPr lang="nl-NL" b="1" dirty="0" smtClean="0">
                          <a:latin typeface="Bradley Hand ITC" panose="03070402050302030203" pitchFamily="66" charset="0"/>
                        </a:rPr>
                        <a:t>Inleiding met stelling / mening</a:t>
                      </a:r>
                    </a:p>
                    <a:p>
                      <a:pPr marL="0" indent="0">
                        <a:buNone/>
                      </a:pPr>
                      <a:endParaRPr lang="nl-NL" b="1" dirty="0" smtClean="0">
                        <a:latin typeface="Bradley Hand ITC" panose="03070402050302030203" pitchFamily="66" charset="0"/>
                      </a:endParaRPr>
                    </a:p>
                    <a:p>
                      <a:endParaRPr lang="nl-NL" dirty="0"/>
                    </a:p>
                  </a:txBody>
                  <a:tcPr/>
                </a:tc>
                <a:tc>
                  <a:txBody>
                    <a:bodyPr/>
                    <a:lstStyle/>
                    <a:p>
                      <a:endParaRPr lang="nl-NL" dirty="0"/>
                    </a:p>
                  </a:txBody>
                  <a:tcPr/>
                </a:tc>
                <a:extLst>
                  <a:ext uri="{0D108BD9-81ED-4DB2-BD59-A6C34878D82A}">
                    <a16:rowId xmlns:a16="http://schemas.microsoft.com/office/drawing/2014/main" val="154082309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p>
                      <a:endParaRPr lang="nl-NL" dirty="0"/>
                    </a:p>
                  </a:txBody>
                  <a:tcPr/>
                </a:tc>
                <a:tc>
                  <a:txBody>
                    <a:bodyPr/>
                    <a:lstStyle/>
                    <a:p>
                      <a:endParaRPr lang="nl-NL"/>
                    </a:p>
                  </a:txBody>
                  <a:tcPr/>
                </a:tc>
                <a:extLst>
                  <a:ext uri="{0D108BD9-81ED-4DB2-BD59-A6C34878D82A}">
                    <a16:rowId xmlns:a16="http://schemas.microsoft.com/office/drawing/2014/main" val="292309472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p>
                      <a:endParaRPr lang="nl-NL" dirty="0"/>
                    </a:p>
                  </a:txBody>
                  <a:tcPr/>
                </a:tc>
                <a:tc>
                  <a:txBody>
                    <a:bodyPr/>
                    <a:lstStyle/>
                    <a:p>
                      <a:endParaRPr lang="nl-NL" dirty="0"/>
                    </a:p>
                  </a:txBody>
                  <a:tcPr/>
                </a:tc>
                <a:extLst>
                  <a:ext uri="{0D108BD9-81ED-4DB2-BD59-A6C34878D82A}">
                    <a16:rowId xmlns:a16="http://schemas.microsoft.com/office/drawing/2014/main" val="1843289882"/>
                  </a:ext>
                </a:extLst>
              </a:tr>
              <a:tr h="67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p>
                      <a:endParaRPr lang="nl-NL" dirty="0"/>
                    </a:p>
                  </a:txBody>
                  <a:tcPr/>
                </a:tc>
                <a:tc>
                  <a:txBody>
                    <a:bodyPr/>
                    <a:lstStyle/>
                    <a:p>
                      <a:endParaRPr lang="nl-NL"/>
                    </a:p>
                  </a:txBody>
                  <a:tcPr/>
                </a:tc>
                <a:extLst>
                  <a:ext uri="{0D108BD9-81ED-4DB2-BD59-A6C34878D82A}">
                    <a16:rowId xmlns:a16="http://schemas.microsoft.com/office/drawing/2014/main" val="3385622909"/>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p>
                      <a:endParaRPr lang="nl-NL" dirty="0"/>
                    </a:p>
                  </a:txBody>
                  <a:tcPr/>
                </a:tc>
                <a:tc>
                  <a:txBody>
                    <a:bodyPr/>
                    <a:lstStyle/>
                    <a:p>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3674099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9C1E94E36C6B41B5B0F4A31BDA216E" ma:contentTypeVersion="12" ma:contentTypeDescription="Een nieuw document maken." ma:contentTypeScope="" ma:versionID="d9dd7d166045db02903d220ed63011f3">
  <xsd:schema xmlns:xsd="http://www.w3.org/2001/XMLSchema" xmlns:xs="http://www.w3.org/2001/XMLSchema" xmlns:p="http://schemas.microsoft.com/office/2006/metadata/properties" xmlns:ns2="45405345-6b66-4c93-a0b0-a1ba225021ba" xmlns:ns3="5bc14484-2ca6-408c-9a07-1e5bdd2828b6" targetNamespace="http://schemas.microsoft.com/office/2006/metadata/properties" ma:root="true" ma:fieldsID="abb0a208e8773f536bcabab80d655690" ns2:_="" ns3:_="">
    <xsd:import namespace="45405345-6b66-4c93-a0b0-a1ba225021ba"/>
    <xsd:import namespace="5bc14484-2ca6-408c-9a07-1e5bdd2828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05345-6b66-4c93-a0b0-a1ba22502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14484-2ca6-408c-9a07-1e5bdd2828b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206EA5-5EB5-4052-BCF3-5B7A497D07DD}"/>
</file>

<file path=customXml/itemProps2.xml><?xml version="1.0" encoding="utf-8"?>
<ds:datastoreItem xmlns:ds="http://schemas.openxmlformats.org/officeDocument/2006/customXml" ds:itemID="{ABDB67B3-028C-4B59-8525-C9A6D61E5591}"/>
</file>

<file path=customXml/itemProps3.xml><?xml version="1.0" encoding="utf-8"?>
<ds:datastoreItem xmlns:ds="http://schemas.openxmlformats.org/officeDocument/2006/customXml" ds:itemID="{AE777477-E783-4AC7-B7C2-78B9FDA21725}"/>
</file>

<file path=docProps/app.xml><?xml version="1.0" encoding="utf-8"?>
<Properties xmlns="http://schemas.openxmlformats.org/officeDocument/2006/extended-properties" xmlns:vt="http://schemas.openxmlformats.org/officeDocument/2006/docPropsVTypes">
  <Template>Ion</Template>
  <TotalTime>676</TotalTime>
  <Words>662</Words>
  <Application>Microsoft Office PowerPoint</Application>
  <PresentationFormat>Breedbeeld</PresentationFormat>
  <Paragraphs>213</Paragraphs>
  <Slides>19</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Bahnschrift SemiBold</vt:lpstr>
      <vt:lpstr>Bradley Hand ITC</vt:lpstr>
      <vt:lpstr>Calibri</vt:lpstr>
      <vt:lpstr>Century Gothic</vt:lpstr>
      <vt:lpstr>Wingdings 3</vt:lpstr>
      <vt:lpstr>Ion</vt:lpstr>
      <vt:lpstr>Betoog schrijven</vt:lpstr>
      <vt:lpstr>Betoog schrijven in stappen</vt:lpstr>
      <vt:lpstr>LES 1 Betoog</vt:lpstr>
      <vt:lpstr>Stelling en argumenten</vt:lpstr>
      <vt:lpstr>Betoog opbouw</vt:lpstr>
      <vt:lpstr>Publiek</vt:lpstr>
      <vt:lpstr>LES 2 Onderwerp kiezen</vt:lpstr>
      <vt:lpstr>Betoog – bouwplan voorbeeld</vt:lpstr>
      <vt:lpstr>Betoog – maak een bouwplan</vt:lpstr>
      <vt:lpstr>Betoog – bouwplan (extra) voorbeeld</vt:lpstr>
      <vt:lpstr>Betoog – maak een bouwplan (extra)</vt:lpstr>
      <vt:lpstr>Bouwplan </vt:lpstr>
      <vt:lpstr>LES 3 Van bouwplan  naar betoog</vt:lpstr>
      <vt:lpstr>Betoog – schrijf je tekst</vt:lpstr>
      <vt:lpstr>LES 4 Betoog – eerste versie</vt:lpstr>
      <vt:lpstr>Betoog – tweede versie</vt:lpstr>
      <vt:lpstr>LES 5 Betoog – extra les</vt:lpstr>
      <vt:lpstr>Inleveren</vt:lpstr>
      <vt:lpstr>PowerPoint-presentatie</vt:lpstr>
    </vt:vector>
  </TitlesOfParts>
  <Company>ROC Midden Nederland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Betoog schrijven</dc:title>
  <dc:creator>Hoffman, I.G.J. (Ilse)</dc:creator>
  <cp:lastModifiedBy>Hoffman, I.G.J. (Ilse)</cp:lastModifiedBy>
  <cp:revision>31</cp:revision>
  <cp:lastPrinted>2019-02-19T13:10:53Z</cp:lastPrinted>
  <dcterms:created xsi:type="dcterms:W3CDTF">2019-02-14T12:08:42Z</dcterms:created>
  <dcterms:modified xsi:type="dcterms:W3CDTF">2019-05-13T14:59:59Z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0x010100549C1E94E36C6B41B5B0F4A31BDA216E</vt:lpwstr>
  </property>
</Properties>
</file>